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3" r:id="rId2"/>
  </p:sldMasterIdLst>
  <p:notesMasterIdLst>
    <p:notesMasterId r:id="rId56"/>
  </p:notesMasterIdLst>
  <p:handoutMasterIdLst>
    <p:handoutMasterId r:id="rId57"/>
  </p:handoutMasterIdLst>
  <p:sldIdLst>
    <p:sldId id="256" r:id="rId3"/>
    <p:sldId id="287" r:id="rId4"/>
    <p:sldId id="257" r:id="rId5"/>
    <p:sldId id="259" r:id="rId6"/>
    <p:sldId id="288" r:id="rId7"/>
    <p:sldId id="289" r:id="rId8"/>
    <p:sldId id="260" r:id="rId9"/>
    <p:sldId id="293" r:id="rId10"/>
    <p:sldId id="263" r:id="rId11"/>
    <p:sldId id="265" r:id="rId12"/>
    <p:sldId id="266" r:id="rId13"/>
    <p:sldId id="328" r:id="rId14"/>
    <p:sldId id="290" r:id="rId15"/>
    <p:sldId id="291" r:id="rId16"/>
    <p:sldId id="295" r:id="rId17"/>
    <p:sldId id="296" r:id="rId18"/>
    <p:sldId id="292" r:id="rId19"/>
    <p:sldId id="294" r:id="rId20"/>
    <p:sldId id="304" r:id="rId21"/>
    <p:sldId id="274" r:id="rId22"/>
    <p:sldId id="275" r:id="rId23"/>
    <p:sldId id="329" r:id="rId24"/>
    <p:sldId id="278" r:id="rId25"/>
    <p:sldId id="280" r:id="rId26"/>
    <p:sldId id="281" r:id="rId27"/>
    <p:sldId id="282" r:id="rId28"/>
    <p:sldId id="283" r:id="rId29"/>
    <p:sldId id="284" r:id="rId30"/>
    <p:sldId id="309" r:id="rId31"/>
    <p:sldId id="310" r:id="rId32"/>
    <p:sldId id="311" r:id="rId33"/>
    <p:sldId id="286" r:id="rId34"/>
    <p:sldId id="305" r:id="rId35"/>
    <p:sldId id="306" r:id="rId36"/>
    <p:sldId id="307" r:id="rId37"/>
    <p:sldId id="320" r:id="rId38"/>
    <p:sldId id="312" r:id="rId39"/>
    <p:sldId id="313" r:id="rId40"/>
    <p:sldId id="314" r:id="rId41"/>
    <p:sldId id="324" r:id="rId42"/>
    <p:sldId id="315" r:id="rId43"/>
    <p:sldId id="316" r:id="rId44"/>
    <p:sldId id="317" r:id="rId45"/>
    <p:sldId id="321" r:id="rId46"/>
    <p:sldId id="325" r:id="rId47"/>
    <p:sldId id="327" r:id="rId48"/>
    <p:sldId id="330" r:id="rId49"/>
    <p:sldId id="326" r:id="rId50"/>
    <p:sldId id="322" r:id="rId51"/>
    <p:sldId id="323" r:id="rId52"/>
    <p:sldId id="308" r:id="rId53"/>
    <p:sldId id="318" r:id="rId54"/>
    <p:sldId id="319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51A9D-AFBE-432C-B8D0-B7BD7FE4F20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4EDF16-1BD3-4AA5-B61B-42BFF40D8DE4}">
      <dgm:prSet phldrT="[Text]" custT="1"/>
      <dgm:spPr/>
      <dgm:t>
        <a:bodyPr/>
        <a:lstStyle/>
        <a:p>
          <a:r>
            <a:rPr lang="en-US" sz="3000" dirty="0" smtClean="0"/>
            <a:t>Liver Enzymes</a:t>
          </a:r>
        </a:p>
        <a:p>
          <a:r>
            <a:rPr lang="en-US" sz="1600" dirty="0" smtClean="0"/>
            <a:t>(Needed for alcohol breakdown)</a:t>
          </a:r>
          <a:endParaRPr lang="en-US" sz="1600" dirty="0"/>
        </a:p>
      </dgm:t>
    </dgm:pt>
    <dgm:pt modelId="{CA34DA7E-CCE8-4423-B062-7E2E60DBCA4C}" type="parTrans" cxnId="{DBB04196-17CF-4DE0-8AFB-2522ACD49842}">
      <dgm:prSet/>
      <dgm:spPr/>
      <dgm:t>
        <a:bodyPr/>
        <a:lstStyle/>
        <a:p>
          <a:endParaRPr lang="en-US"/>
        </a:p>
      </dgm:t>
    </dgm:pt>
    <dgm:pt modelId="{E04A5044-127F-4003-A3F1-790258D65E83}" type="sibTrans" cxnId="{DBB04196-17CF-4DE0-8AFB-2522ACD49842}">
      <dgm:prSet/>
      <dgm:spPr/>
      <dgm:t>
        <a:bodyPr/>
        <a:lstStyle/>
        <a:p>
          <a:endParaRPr lang="en-US"/>
        </a:p>
      </dgm:t>
    </dgm:pt>
    <dgm:pt modelId="{E3079831-68D6-42AF-A738-E6786D524B59}">
      <dgm:prSet phldrT="[Text]"/>
      <dgm:spPr/>
      <dgm:t>
        <a:bodyPr/>
        <a:lstStyle/>
        <a:p>
          <a:r>
            <a:rPr lang="en-US" dirty="0" smtClean="0"/>
            <a:t>Cytosolic alcohol dehydrogenase</a:t>
          </a:r>
        </a:p>
        <a:p>
          <a:r>
            <a:rPr lang="en-US" dirty="0" smtClean="0"/>
            <a:t>(ADH)</a:t>
          </a:r>
          <a:endParaRPr lang="en-US" dirty="0"/>
        </a:p>
      </dgm:t>
    </dgm:pt>
    <dgm:pt modelId="{11D6E3D4-2758-47A9-9473-EE59D8C06D9F}" type="parTrans" cxnId="{861D8900-C78D-4788-BF3C-968A61CF7C01}">
      <dgm:prSet/>
      <dgm:spPr/>
      <dgm:t>
        <a:bodyPr/>
        <a:lstStyle/>
        <a:p>
          <a:endParaRPr lang="en-US" dirty="0"/>
        </a:p>
      </dgm:t>
    </dgm:pt>
    <dgm:pt modelId="{B262640D-EA73-4B94-A4E5-C493255AB5CF}" type="sibTrans" cxnId="{861D8900-C78D-4788-BF3C-968A61CF7C01}">
      <dgm:prSet/>
      <dgm:spPr/>
      <dgm:t>
        <a:bodyPr/>
        <a:lstStyle/>
        <a:p>
          <a:endParaRPr lang="en-US"/>
        </a:p>
      </dgm:t>
    </dgm:pt>
    <dgm:pt modelId="{FCF978DB-F4DD-4381-92D5-774C6A3518DF}">
      <dgm:prSet phldrT="[Text]"/>
      <dgm:spPr/>
      <dgm:t>
        <a:bodyPr/>
        <a:lstStyle/>
        <a:p>
          <a:r>
            <a:rPr lang="en-US" dirty="0" smtClean="0"/>
            <a:t>Mitochondrial aldehyde dehydrogenase</a:t>
          </a:r>
        </a:p>
        <a:p>
          <a:r>
            <a:rPr lang="en-US" dirty="0" smtClean="0"/>
            <a:t>(ALDH2)</a:t>
          </a:r>
          <a:endParaRPr lang="en-US" dirty="0"/>
        </a:p>
      </dgm:t>
    </dgm:pt>
    <dgm:pt modelId="{66E2ACFC-5538-4B90-9C12-62F78069859D}" type="parTrans" cxnId="{52DE487F-3F72-4BC3-9648-F774A5430A14}">
      <dgm:prSet/>
      <dgm:spPr/>
      <dgm:t>
        <a:bodyPr/>
        <a:lstStyle/>
        <a:p>
          <a:endParaRPr lang="en-US" dirty="0"/>
        </a:p>
      </dgm:t>
    </dgm:pt>
    <dgm:pt modelId="{67A20B36-A880-4D3F-B4A5-5ABA8CEE9E41}" type="sibTrans" cxnId="{52DE487F-3F72-4BC3-9648-F774A5430A14}">
      <dgm:prSet/>
      <dgm:spPr/>
      <dgm:t>
        <a:bodyPr/>
        <a:lstStyle/>
        <a:p>
          <a:endParaRPr lang="en-US"/>
        </a:p>
      </dgm:t>
    </dgm:pt>
    <dgm:pt modelId="{7F694B14-68FA-43E8-A35F-6505AA1B82C3}" type="pres">
      <dgm:prSet presAssocID="{78551A9D-AFBE-432C-B8D0-B7BD7FE4F20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ED41323-DB9E-4864-B244-134DEFA8B814}" type="pres">
      <dgm:prSet presAssocID="{BA4EDF16-1BD3-4AA5-B61B-42BFF40D8DE4}" presName="root" presStyleCnt="0"/>
      <dgm:spPr/>
    </dgm:pt>
    <dgm:pt modelId="{06937303-8A8A-42C9-974A-30FB29E1B096}" type="pres">
      <dgm:prSet presAssocID="{BA4EDF16-1BD3-4AA5-B61B-42BFF40D8DE4}" presName="rootComposite" presStyleCnt="0"/>
      <dgm:spPr/>
    </dgm:pt>
    <dgm:pt modelId="{F0401357-4D92-4DE5-947D-274D27B7FA56}" type="pres">
      <dgm:prSet presAssocID="{BA4EDF16-1BD3-4AA5-B61B-42BFF40D8DE4}" presName="rootText" presStyleLbl="node1" presStyleIdx="0" presStyleCnt="1"/>
      <dgm:spPr/>
      <dgm:t>
        <a:bodyPr/>
        <a:lstStyle/>
        <a:p>
          <a:endParaRPr lang="en-US"/>
        </a:p>
      </dgm:t>
    </dgm:pt>
    <dgm:pt modelId="{996F5BAF-28D5-4F8B-86DA-649C5E8F31C9}" type="pres">
      <dgm:prSet presAssocID="{BA4EDF16-1BD3-4AA5-B61B-42BFF40D8DE4}" presName="rootConnector" presStyleLbl="node1" presStyleIdx="0" presStyleCnt="1"/>
      <dgm:spPr/>
      <dgm:t>
        <a:bodyPr/>
        <a:lstStyle/>
        <a:p>
          <a:endParaRPr lang="en-US"/>
        </a:p>
      </dgm:t>
    </dgm:pt>
    <dgm:pt modelId="{09F04B27-05D6-4C55-BF03-223C00617252}" type="pres">
      <dgm:prSet presAssocID="{BA4EDF16-1BD3-4AA5-B61B-42BFF40D8DE4}" presName="childShape" presStyleCnt="0"/>
      <dgm:spPr/>
    </dgm:pt>
    <dgm:pt modelId="{6F6B3025-0773-44E7-AE26-D34565D8B34E}" type="pres">
      <dgm:prSet presAssocID="{11D6E3D4-2758-47A9-9473-EE59D8C06D9F}" presName="Name13" presStyleLbl="parChTrans1D2" presStyleIdx="0" presStyleCnt="2"/>
      <dgm:spPr/>
      <dgm:t>
        <a:bodyPr/>
        <a:lstStyle/>
        <a:p>
          <a:endParaRPr lang="en-US"/>
        </a:p>
      </dgm:t>
    </dgm:pt>
    <dgm:pt modelId="{F5DE0A82-467E-4BB6-87C6-94DEF1770CC9}" type="pres">
      <dgm:prSet presAssocID="{E3079831-68D6-42AF-A738-E6786D524B59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87898-BC71-424F-9DFA-B6438FB6E16C}" type="pres">
      <dgm:prSet presAssocID="{66E2ACFC-5538-4B90-9C12-62F78069859D}" presName="Name13" presStyleLbl="parChTrans1D2" presStyleIdx="1" presStyleCnt="2"/>
      <dgm:spPr/>
      <dgm:t>
        <a:bodyPr/>
        <a:lstStyle/>
        <a:p>
          <a:endParaRPr lang="en-US"/>
        </a:p>
      </dgm:t>
    </dgm:pt>
    <dgm:pt modelId="{15C8E4B2-C7A9-43CF-AABA-7D5B9D3CA9E4}" type="pres">
      <dgm:prSet presAssocID="{FCF978DB-F4DD-4381-92D5-774C6A3518DF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DE487F-3F72-4BC3-9648-F774A5430A14}" srcId="{BA4EDF16-1BD3-4AA5-B61B-42BFF40D8DE4}" destId="{FCF978DB-F4DD-4381-92D5-774C6A3518DF}" srcOrd="1" destOrd="0" parTransId="{66E2ACFC-5538-4B90-9C12-62F78069859D}" sibTransId="{67A20B36-A880-4D3F-B4A5-5ABA8CEE9E41}"/>
    <dgm:cxn modelId="{03FFE6C9-FECD-4116-97F7-20555E8FF7C2}" type="presOf" srcId="{FCF978DB-F4DD-4381-92D5-774C6A3518DF}" destId="{15C8E4B2-C7A9-43CF-AABA-7D5B9D3CA9E4}" srcOrd="0" destOrd="0" presId="urn:microsoft.com/office/officeart/2005/8/layout/hierarchy3"/>
    <dgm:cxn modelId="{C8E75B37-31CB-48CA-BE3D-309DA5F70E79}" type="presOf" srcId="{BA4EDF16-1BD3-4AA5-B61B-42BFF40D8DE4}" destId="{996F5BAF-28D5-4F8B-86DA-649C5E8F31C9}" srcOrd="1" destOrd="0" presId="urn:microsoft.com/office/officeart/2005/8/layout/hierarchy3"/>
    <dgm:cxn modelId="{861D8900-C78D-4788-BF3C-968A61CF7C01}" srcId="{BA4EDF16-1BD3-4AA5-B61B-42BFF40D8DE4}" destId="{E3079831-68D6-42AF-A738-E6786D524B59}" srcOrd="0" destOrd="0" parTransId="{11D6E3D4-2758-47A9-9473-EE59D8C06D9F}" sibTransId="{B262640D-EA73-4B94-A4E5-C493255AB5CF}"/>
    <dgm:cxn modelId="{53B7322E-4D70-4D1E-A758-1814D8512B5D}" type="presOf" srcId="{66E2ACFC-5538-4B90-9C12-62F78069859D}" destId="{A5587898-BC71-424F-9DFA-B6438FB6E16C}" srcOrd="0" destOrd="0" presId="urn:microsoft.com/office/officeart/2005/8/layout/hierarchy3"/>
    <dgm:cxn modelId="{B29C7F2F-B96C-4463-B128-1B7C98387348}" type="presOf" srcId="{11D6E3D4-2758-47A9-9473-EE59D8C06D9F}" destId="{6F6B3025-0773-44E7-AE26-D34565D8B34E}" srcOrd="0" destOrd="0" presId="urn:microsoft.com/office/officeart/2005/8/layout/hierarchy3"/>
    <dgm:cxn modelId="{A46DCCB7-0801-4E02-BBDD-0F6ECDAEC182}" type="presOf" srcId="{78551A9D-AFBE-432C-B8D0-B7BD7FE4F20E}" destId="{7F694B14-68FA-43E8-A35F-6505AA1B82C3}" srcOrd="0" destOrd="0" presId="urn:microsoft.com/office/officeart/2005/8/layout/hierarchy3"/>
    <dgm:cxn modelId="{6209CF92-4957-44D5-AE79-9B647EF93048}" type="presOf" srcId="{BA4EDF16-1BD3-4AA5-B61B-42BFF40D8DE4}" destId="{F0401357-4D92-4DE5-947D-274D27B7FA56}" srcOrd="0" destOrd="0" presId="urn:microsoft.com/office/officeart/2005/8/layout/hierarchy3"/>
    <dgm:cxn modelId="{BDA74960-329B-4325-855B-1776EB4C21BC}" type="presOf" srcId="{E3079831-68D6-42AF-A738-E6786D524B59}" destId="{F5DE0A82-467E-4BB6-87C6-94DEF1770CC9}" srcOrd="0" destOrd="0" presId="urn:microsoft.com/office/officeart/2005/8/layout/hierarchy3"/>
    <dgm:cxn modelId="{DBB04196-17CF-4DE0-8AFB-2522ACD49842}" srcId="{78551A9D-AFBE-432C-B8D0-B7BD7FE4F20E}" destId="{BA4EDF16-1BD3-4AA5-B61B-42BFF40D8DE4}" srcOrd="0" destOrd="0" parTransId="{CA34DA7E-CCE8-4423-B062-7E2E60DBCA4C}" sibTransId="{E04A5044-127F-4003-A3F1-790258D65E83}"/>
    <dgm:cxn modelId="{8E999342-24D7-4F71-AA85-CDF4ABED5F14}" type="presParOf" srcId="{7F694B14-68FA-43E8-A35F-6505AA1B82C3}" destId="{AED41323-DB9E-4864-B244-134DEFA8B814}" srcOrd="0" destOrd="0" presId="urn:microsoft.com/office/officeart/2005/8/layout/hierarchy3"/>
    <dgm:cxn modelId="{8287C639-3A3A-4743-BE8B-0699AA2F9105}" type="presParOf" srcId="{AED41323-DB9E-4864-B244-134DEFA8B814}" destId="{06937303-8A8A-42C9-974A-30FB29E1B096}" srcOrd="0" destOrd="0" presId="urn:microsoft.com/office/officeart/2005/8/layout/hierarchy3"/>
    <dgm:cxn modelId="{656D92FF-ADA7-431E-B3B5-C228AD8DC92A}" type="presParOf" srcId="{06937303-8A8A-42C9-974A-30FB29E1B096}" destId="{F0401357-4D92-4DE5-947D-274D27B7FA56}" srcOrd="0" destOrd="0" presId="urn:microsoft.com/office/officeart/2005/8/layout/hierarchy3"/>
    <dgm:cxn modelId="{1AD87C91-AD58-4763-881A-8CFF521C5310}" type="presParOf" srcId="{06937303-8A8A-42C9-974A-30FB29E1B096}" destId="{996F5BAF-28D5-4F8B-86DA-649C5E8F31C9}" srcOrd="1" destOrd="0" presId="urn:microsoft.com/office/officeart/2005/8/layout/hierarchy3"/>
    <dgm:cxn modelId="{3C0C9D18-B566-4C1A-9F6B-7240EEB625B4}" type="presParOf" srcId="{AED41323-DB9E-4864-B244-134DEFA8B814}" destId="{09F04B27-05D6-4C55-BF03-223C00617252}" srcOrd="1" destOrd="0" presId="urn:microsoft.com/office/officeart/2005/8/layout/hierarchy3"/>
    <dgm:cxn modelId="{D992DA9B-F33A-491E-9153-1E2F15B0F714}" type="presParOf" srcId="{09F04B27-05D6-4C55-BF03-223C00617252}" destId="{6F6B3025-0773-44E7-AE26-D34565D8B34E}" srcOrd="0" destOrd="0" presId="urn:microsoft.com/office/officeart/2005/8/layout/hierarchy3"/>
    <dgm:cxn modelId="{80A0AA25-5EB2-49D5-A29E-10D078E52DDC}" type="presParOf" srcId="{09F04B27-05D6-4C55-BF03-223C00617252}" destId="{F5DE0A82-467E-4BB6-87C6-94DEF1770CC9}" srcOrd="1" destOrd="0" presId="urn:microsoft.com/office/officeart/2005/8/layout/hierarchy3"/>
    <dgm:cxn modelId="{62B19496-7BFC-41F3-B089-BBEA5A711ECD}" type="presParOf" srcId="{09F04B27-05D6-4C55-BF03-223C00617252}" destId="{A5587898-BC71-424F-9DFA-B6438FB6E16C}" srcOrd="2" destOrd="0" presId="urn:microsoft.com/office/officeart/2005/8/layout/hierarchy3"/>
    <dgm:cxn modelId="{544DFA7C-2F1E-497D-A91A-840A6E26D672}" type="presParOf" srcId="{09F04B27-05D6-4C55-BF03-223C00617252}" destId="{15C8E4B2-C7A9-43CF-AABA-7D5B9D3CA9E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10CFD7-847E-4CB0-BA0E-79C3FFBAB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306282-4C1F-4E40-8339-F916C2FC8BB2}">
      <dgm:prSet phldrT="[Text]"/>
      <dgm:spPr/>
      <dgm:t>
        <a:bodyPr/>
        <a:lstStyle/>
        <a:p>
          <a:r>
            <a:rPr lang="en-US" dirty="0" smtClean="0"/>
            <a:t>Alcoholic Liver Disease (ALD)</a:t>
          </a:r>
          <a:endParaRPr lang="en-US" dirty="0"/>
        </a:p>
      </dgm:t>
    </dgm:pt>
    <dgm:pt modelId="{9E939DB6-DB50-4059-BFAB-02C2F67D25A9}" type="parTrans" cxnId="{B07AD661-16AA-4799-9E2C-68E2C383C314}">
      <dgm:prSet/>
      <dgm:spPr/>
      <dgm:t>
        <a:bodyPr/>
        <a:lstStyle/>
        <a:p>
          <a:endParaRPr lang="en-US"/>
        </a:p>
      </dgm:t>
    </dgm:pt>
    <dgm:pt modelId="{C28F4730-5B9B-4A3D-AAB0-DC68BCDC8926}" type="sibTrans" cxnId="{B07AD661-16AA-4799-9E2C-68E2C383C314}">
      <dgm:prSet/>
      <dgm:spPr/>
      <dgm:t>
        <a:bodyPr/>
        <a:lstStyle/>
        <a:p>
          <a:endParaRPr lang="en-US"/>
        </a:p>
      </dgm:t>
    </dgm:pt>
    <dgm:pt modelId="{7FF1C68E-D299-4444-B39A-C5C8B0AD29C6}">
      <dgm:prSet phldrT="[Text]"/>
      <dgm:spPr/>
      <dgm:t>
        <a:bodyPr/>
        <a:lstStyle/>
        <a:p>
          <a:r>
            <a:rPr lang="en-US" dirty="0" smtClean="0"/>
            <a:t>Fatty Liver</a:t>
          </a:r>
          <a:endParaRPr lang="en-US" dirty="0"/>
        </a:p>
      </dgm:t>
    </dgm:pt>
    <dgm:pt modelId="{DFE5274C-BE35-4E85-97FD-BF20D63CD931}" type="parTrans" cxnId="{9EE9674B-821B-4433-AB67-B5FE03A3B580}">
      <dgm:prSet/>
      <dgm:spPr/>
      <dgm:t>
        <a:bodyPr/>
        <a:lstStyle/>
        <a:p>
          <a:endParaRPr lang="en-US" dirty="0"/>
        </a:p>
      </dgm:t>
    </dgm:pt>
    <dgm:pt modelId="{85A13387-EA30-49C0-9CE2-8D6F9688C4D0}" type="sibTrans" cxnId="{9EE9674B-821B-4433-AB67-B5FE03A3B580}">
      <dgm:prSet/>
      <dgm:spPr/>
      <dgm:t>
        <a:bodyPr/>
        <a:lstStyle/>
        <a:p>
          <a:endParaRPr lang="en-US"/>
        </a:p>
      </dgm:t>
    </dgm:pt>
    <dgm:pt modelId="{71AA5607-53A7-43B7-8920-AB1433206A8C}">
      <dgm:prSet phldrT="[Text]"/>
      <dgm:spPr/>
      <dgm:t>
        <a:bodyPr/>
        <a:lstStyle/>
        <a:p>
          <a:r>
            <a:rPr lang="en-US" dirty="0" smtClean="0"/>
            <a:t>Alcoholic Hepatitis</a:t>
          </a:r>
          <a:endParaRPr lang="en-US" dirty="0"/>
        </a:p>
      </dgm:t>
    </dgm:pt>
    <dgm:pt modelId="{C27E34B9-D443-43B1-A1C9-AB871BC0D952}" type="parTrans" cxnId="{DE5698D7-638C-4095-9D3B-482BCAC468D7}">
      <dgm:prSet/>
      <dgm:spPr/>
      <dgm:t>
        <a:bodyPr/>
        <a:lstStyle/>
        <a:p>
          <a:endParaRPr lang="en-US" dirty="0"/>
        </a:p>
      </dgm:t>
    </dgm:pt>
    <dgm:pt modelId="{C27B74CC-0EC9-40DB-9727-20A74973EF47}" type="sibTrans" cxnId="{DE5698D7-638C-4095-9D3B-482BCAC468D7}">
      <dgm:prSet/>
      <dgm:spPr/>
      <dgm:t>
        <a:bodyPr/>
        <a:lstStyle/>
        <a:p>
          <a:endParaRPr lang="en-US"/>
        </a:p>
      </dgm:t>
    </dgm:pt>
    <dgm:pt modelId="{7592235C-F026-41AA-8E40-E5B4B2581614}">
      <dgm:prSet phldrT="[Text]"/>
      <dgm:spPr/>
      <dgm:t>
        <a:bodyPr/>
        <a:lstStyle/>
        <a:p>
          <a:r>
            <a:rPr lang="en-US" dirty="0" smtClean="0"/>
            <a:t>Cirrhosis</a:t>
          </a:r>
          <a:endParaRPr lang="en-US" dirty="0"/>
        </a:p>
      </dgm:t>
    </dgm:pt>
    <dgm:pt modelId="{8B1200CD-0943-4DF8-9259-46EB590A5F6A}" type="parTrans" cxnId="{885F3466-7786-4D40-BAB0-555C2958DA1D}">
      <dgm:prSet/>
      <dgm:spPr/>
      <dgm:t>
        <a:bodyPr/>
        <a:lstStyle/>
        <a:p>
          <a:endParaRPr lang="en-US" dirty="0"/>
        </a:p>
      </dgm:t>
    </dgm:pt>
    <dgm:pt modelId="{1CB40FFA-39E7-4EB4-B06E-115EAE96043C}" type="sibTrans" cxnId="{885F3466-7786-4D40-BAB0-555C2958DA1D}">
      <dgm:prSet/>
      <dgm:spPr/>
      <dgm:t>
        <a:bodyPr/>
        <a:lstStyle/>
        <a:p>
          <a:endParaRPr lang="en-US"/>
        </a:p>
      </dgm:t>
    </dgm:pt>
    <dgm:pt modelId="{69A0EC70-6D82-4603-AF38-659040D36E23}" type="pres">
      <dgm:prSet presAssocID="{9C10CFD7-847E-4CB0-BA0E-79C3FFBAB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D66F735-86DB-4E2D-88E2-CD09E2953CAB}" type="pres">
      <dgm:prSet presAssocID="{67306282-4C1F-4E40-8339-F916C2FC8BB2}" presName="hierRoot1" presStyleCnt="0">
        <dgm:presLayoutVars>
          <dgm:hierBranch val="init"/>
        </dgm:presLayoutVars>
      </dgm:prSet>
      <dgm:spPr/>
    </dgm:pt>
    <dgm:pt modelId="{FC2F9F36-ACAC-450A-881B-20EC9338544E}" type="pres">
      <dgm:prSet presAssocID="{67306282-4C1F-4E40-8339-F916C2FC8BB2}" presName="rootComposite1" presStyleCnt="0"/>
      <dgm:spPr/>
    </dgm:pt>
    <dgm:pt modelId="{DE70990F-D5E9-4B2C-9DE5-E31A7F773925}" type="pres">
      <dgm:prSet presAssocID="{67306282-4C1F-4E40-8339-F916C2FC8BB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151FD2-4C18-4677-9FE2-A1EC69D02246}" type="pres">
      <dgm:prSet presAssocID="{67306282-4C1F-4E40-8339-F916C2FC8BB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D8FAB6E-701C-4E66-9768-B0B8793F6B20}" type="pres">
      <dgm:prSet presAssocID="{67306282-4C1F-4E40-8339-F916C2FC8BB2}" presName="hierChild2" presStyleCnt="0"/>
      <dgm:spPr/>
    </dgm:pt>
    <dgm:pt modelId="{203F9515-DE02-490E-82A5-27DAAEBA2F8D}" type="pres">
      <dgm:prSet presAssocID="{DFE5274C-BE35-4E85-97FD-BF20D63CD93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9FE53723-36AE-4C5D-93EE-9C24488FF883}" type="pres">
      <dgm:prSet presAssocID="{7FF1C68E-D299-4444-B39A-C5C8B0AD29C6}" presName="hierRoot2" presStyleCnt="0">
        <dgm:presLayoutVars>
          <dgm:hierBranch val="init"/>
        </dgm:presLayoutVars>
      </dgm:prSet>
      <dgm:spPr/>
    </dgm:pt>
    <dgm:pt modelId="{9339BECC-7485-4766-A96A-F41B392C17CA}" type="pres">
      <dgm:prSet presAssocID="{7FF1C68E-D299-4444-B39A-C5C8B0AD29C6}" presName="rootComposite" presStyleCnt="0"/>
      <dgm:spPr/>
    </dgm:pt>
    <dgm:pt modelId="{71158BE9-BDAB-4642-8AB3-DEEECB2745F8}" type="pres">
      <dgm:prSet presAssocID="{7FF1C68E-D299-4444-B39A-C5C8B0AD29C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BB0CBF-B3EB-448C-A113-5F66DED4C53A}" type="pres">
      <dgm:prSet presAssocID="{7FF1C68E-D299-4444-B39A-C5C8B0AD29C6}" presName="rootConnector" presStyleLbl="node2" presStyleIdx="0" presStyleCnt="3"/>
      <dgm:spPr/>
      <dgm:t>
        <a:bodyPr/>
        <a:lstStyle/>
        <a:p>
          <a:endParaRPr lang="en-US"/>
        </a:p>
      </dgm:t>
    </dgm:pt>
    <dgm:pt modelId="{A3C9C57A-1C9D-4BE5-95B9-6E91309D5000}" type="pres">
      <dgm:prSet presAssocID="{7FF1C68E-D299-4444-B39A-C5C8B0AD29C6}" presName="hierChild4" presStyleCnt="0"/>
      <dgm:spPr/>
    </dgm:pt>
    <dgm:pt modelId="{16BD7010-4420-4A6E-95D6-2A7F30BF7B8D}" type="pres">
      <dgm:prSet presAssocID="{7FF1C68E-D299-4444-B39A-C5C8B0AD29C6}" presName="hierChild5" presStyleCnt="0"/>
      <dgm:spPr/>
    </dgm:pt>
    <dgm:pt modelId="{D1693FEF-F956-4F3A-B226-C3CF350369FE}" type="pres">
      <dgm:prSet presAssocID="{C27E34B9-D443-43B1-A1C9-AB871BC0D952}" presName="Name37" presStyleLbl="parChTrans1D2" presStyleIdx="1" presStyleCnt="3"/>
      <dgm:spPr/>
      <dgm:t>
        <a:bodyPr/>
        <a:lstStyle/>
        <a:p>
          <a:endParaRPr lang="en-US"/>
        </a:p>
      </dgm:t>
    </dgm:pt>
    <dgm:pt modelId="{3F04E4B9-3BAB-4C89-80FA-323A883E1972}" type="pres">
      <dgm:prSet presAssocID="{71AA5607-53A7-43B7-8920-AB1433206A8C}" presName="hierRoot2" presStyleCnt="0">
        <dgm:presLayoutVars>
          <dgm:hierBranch val="init"/>
        </dgm:presLayoutVars>
      </dgm:prSet>
      <dgm:spPr/>
    </dgm:pt>
    <dgm:pt modelId="{7B3ED520-6AD5-4639-8950-8F839AB2757F}" type="pres">
      <dgm:prSet presAssocID="{71AA5607-53A7-43B7-8920-AB1433206A8C}" presName="rootComposite" presStyleCnt="0"/>
      <dgm:spPr/>
    </dgm:pt>
    <dgm:pt modelId="{4928F744-7B67-406D-A80B-B804FDB3996D}" type="pres">
      <dgm:prSet presAssocID="{71AA5607-53A7-43B7-8920-AB1433206A8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9212AE-B8C8-4082-8E2E-3C8DFC832CBA}" type="pres">
      <dgm:prSet presAssocID="{71AA5607-53A7-43B7-8920-AB1433206A8C}" presName="rootConnector" presStyleLbl="node2" presStyleIdx="1" presStyleCnt="3"/>
      <dgm:spPr/>
      <dgm:t>
        <a:bodyPr/>
        <a:lstStyle/>
        <a:p>
          <a:endParaRPr lang="en-US"/>
        </a:p>
      </dgm:t>
    </dgm:pt>
    <dgm:pt modelId="{8B068AEF-7476-4ACD-9D8D-D089CCF9AFA9}" type="pres">
      <dgm:prSet presAssocID="{71AA5607-53A7-43B7-8920-AB1433206A8C}" presName="hierChild4" presStyleCnt="0"/>
      <dgm:spPr/>
    </dgm:pt>
    <dgm:pt modelId="{FE70DA7A-27BE-47DC-B04E-9466D0971B47}" type="pres">
      <dgm:prSet presAssocID="{71AA5607-53A7-43B7-8920-AB1433206A8C}" presName="hierChild5" presStyleCnt="0"/>
      <dgm:spPr/>
    </dgm:pt>
    <dgm:pt modelId="{685BA7EE-7B69-42B7-8720-721C55BCAEE4}" type="pres">
      <dgm:prSet presAssocID="{8B1200CD-0943-4DF8-9259-46EB590A5F6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DEBBB9C-DAF3-4D85-95D3-7FC2A6C4BB15}" type="pres">
      <dgm:prSet presAssocID="{7592235C-F026-41AA-8E40-E5B4B2581614}" presName="hierRoot2" presStyleCnt="0">
        <dgm:presLayoutVars>
          <dgm:hierBranch val="init"/>
        </dgm:presLayoutVars>
      </dgm:prSet>
      <dgm:spPr/>
    </dgm:pt>
    <dgm:pt modelId="{256FE7A0-68CA-4BB4-B73E-F99D61ACBCEE}" type="pres">
      <dgm:prSet presAssocID="{7592235C-F026-41AA-8E40-E5B4B2581614}" presName="rootComposite" presStyleCnt="0"/>
      <dgm:spPr/>
    </dgm:pt>
    <dgm:pt modelId="{9F33AE0D-AD01-48B1-8466-CE380A622E68}" type="pres">
      <dgm:prSet presAssocID="{7592235C-F026-41AA-8E40-E5B4B258161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B86288-AAF6-4A39-84C3-EB1076EFDCE1}" type="pres">
      <dgm:prSet presAssocID="{7592235C-F026-41AA-8E40-E5B4B2581614}" presName="rootConnector" presStyleLbl="node2" presStyleIdx="2" presStyleCnt="3"/>
      <dgm:spPr/>
      <dgm:t>
        <a:bodyPr/>
        <a:lstStyle/>
        <a:p>
          <a:endParaRPr lang="en-US"/>
        </a:p>
      </dgm:t>
    </dgm:pt>
    <dgm:pt modelId="{7EBEA330-55EF-420F-8ACA-AD952CBB00DB}" type="pres">
      <dgm:prSet presAssocID="{7592235C-F026-41AA-8E40-E5B4B2581614}" presName="hierChild4" presStyleCnt="0"/>
      <dgm:spPr/>
    </dgm:pt>
    <dgm:pt modelId="{4A0CB4F7-CF5F-44BA-8187-D0B3AC675E63}" type="pres">
      <dgm:prSet presAssocID="{7592235C-F026-41AA-8E40-E5B4B2581614}" presName="hierChild5" presStyleCnt="0"/>
      <dgm:spPr/>
    </dgm:pt>
    <dgm:pt modelId="{0D20C79C-0708-44A7-BEA3-F088C88A79C6}" type="pres">
      <dgm:prSet presAssocID="{67306282-4C1F-4E40-8339-F916C2FC8BB2}" presName="hierChild3" presStyleCnt="0"/>
      <dgm:spPr/>
    </dgm:pt>
  </dgm:ptLst>
  <dgm:cxnLst>
    <dgm:cxn modelId="{82AD4070-8EF4-48AE-A242-B331819D9E8E}" type="presOf" srcId="{71AA5607-53A7-43B7-8920-AB1433206A8C}" destId="{4928F744-7B67-406D-A80B-B804FDB3996D}" srcOrd="0" destOrd="0" presId="urn:microsoft.com/office/officeart/2005/8/layout/orgChart1"/>
    <dgm:cxn modelId="{DF7DCD31-B596-46E8-8560-8E71A0499A10}" type="presOf" srcId="{7FF1C68E-D299-4444-B39A-C5C8B0AD29C6}" destId="{71158BE9-BDAB-4642-8AB3-DEEECB2745F8}" srcOrd="0" destOrd="0" presId="urn:microsoft.com/office/officeart/2005/8/layout/orgChart1"/>
    <dgm:cxn modelId="{F6BDCCDF-3E28-499A-8545-4E6573F558D6}" type="presOf" srcId="{7592235C-F026-41AA-8E40-E5B4B2581614}" destId="{D5B86288-AAF6-4A39-84C3-EB1076EFDCE1}" srcOrd="1" destOrd="0" presId="urn:microsoft.com/office/officeart/2005/8/layout/orgChart1"/>
    <dgm:cxn modelId="{83F0B754-AB2A-40F8-86EF-BA67C36C1936}" type="presOf" srcId="{C27E34B9-D443-43B1-A1C9-AB871BC0D952}" destId="{D1693FEF-F956-4F3A-B226-C3CF350369FE}" srcOrd="0" destOrd="0" presId="urn:microsoft.com/office/officeart/2005/8/layout/orgChart1"/>
    <dgm:cxn modelId="{31C78987-6B59-4875-8C5E-0DD665158231}" type="presOf" srcId="{67306282-4C1F-4E40-8339-F916C2FC8BB2}" destId="{DE70990F-D5E9-4B2C-9DE5-E31A7F773925}" srcOrd="0" destOrd="0" presId="urn:microsoft.com/office/officeart/2005/8/layout/orgChart1"/>
    <dgm:cxn modelId="{369E19EB-7857-430D-A62A-F2B538F9B5D1}" type="presOf" srcId="{7592235C-F026-41AA-8E40-E5B4B2581614}" destId="{9F33AE0D-AD01-48B1-8466-CE380A622E68}" srcOrd="0" destOrd="0" presId="urn:microsoft.com/office/officeart/2005/8/layout/orgChart1"/>
    <dgm:cxn modelId="{05A92E7B-60E9-4A98-B329-D2C4221D402E}" type="presOf" srcId="{7FF1C68E-D299-4444-B39A-C5C8B0AD29C6}" destId="{1ABB0CBF-B3EB-448C-A113-5F66DED4C53A}" srcOrd="1" destOrd="0" presId="urn:microsoft.com/office/officeart/2005/8/layout/orgChart1"/>
    <dgm:cxn modelId="{61F65BDA-E7B6-4F2C-9098-2F977CF70002}" type="presOf" srcId="{9C10CFD7-847E-4CB0-BA0E-79C3FFBABDDF}" destId="{69A0EC70-6D82-4603-AF38-659040D36E23}" srcOrd="0" destOrd="0" presId="urn:microsoft.com/office/officeart/2005/8/layout/orgChart1"/>
    <dgm:cxn modelId="{97B09480-05DC-4BD9-8852-73EDBEF95C71}" type="presOf" srcId="{DFE5274C-BE35-4E85-97FD-BF20D63CD931}" destId="{203F9515-DE02-490E-82A5-27DAAEBA2F8D}" srcOrd="0" destOrd="0" presId="urn:microsoft.com/office/officeart/2005/8/layout/orgChart1"/>
    <dgm:cxn modelId="{72D9FB44-0792-47E5-B3E2-66D6C95AB17F}" type="presOf" srcId="{8B1200CD-0943-4DF8-9259-46EB590A5F6A}" destId="{685BA7EE-7B69-42B7-8720-721C55BCAEE4}" srcOrd="0" destOrd="0" presId="urn:microsoft.com/office/officeart/2005/8/layout/orgChart1"/>
    <dgm:cxn modelId="{1A1ABC86-85E1-4019-AD08-0B37AC74E041}" type="presOf" srcId="{71AA5607-53A7-43B7-8920-AB1433206A8C}" destId="{E29212AE-B8C8-4082-8E2E-3C8DFC832CBA}" srcOrd="1" destOrd="0" presId="urn:microsoft.com/office/officeart/2005/8/layout/orgChart1"/>
    <dgm:cxn modelId="{DE5698D7-638C-4095-9D3B-482BCAC468D7}" srcId="{67306282-4C1F-4E40-8339-F916C2FC8BB2}" destId="{71AA5607-53A7-43B7-8920-AB1433206A8C}" srcOrd="1" destOrd="0" parTransId="{C27E34B9-D443-43B1-A1C9-AB871BC0D952}" sibTransId="{C27B74CC-0EC9-40DB-9727-20A74973EF47}"/>
    <dgm:cxn modelId="{B07AD661-16AA-4799-9E2C-68E2C383C314}" srcId="{9C10CFD7-847E-4CB0-BA0E-79C3FFBABDDF}" destId="{67306282-4C1F-4E40-8339-F916C2FC8BB2}" srcOrd="0" destOrd="0" parTransId="{9E939DB6-DB50-4059-BFAB-02C2F67D25A9}" sibTransId="{C28F4730-5B9B-4A3D-AAB0-DC68BCDC8926}"/>
    <dgm:cxn modelId="{9EE9674B-821B-4433-AB67-B5FE03A3B580}" srcId="{67306282-4C1F-4E40-8339-F916C2FC8BB2}" destId="{7FF1C68E-D299-4444-B39A-C5C8B0AD29C6}" srcOrd="0" destOrd="0" parTransId="{DFE5274C-BE35-4E85-97FD-BF20D63CD931}" sibTransId="{85A13387-EA30-49C0-9CE2-8D6F9688C4D0}"/>
    <dgm:cxn modelId="{885F3466-7786-4D40-BAB0-555C2958DA1D}" srcId="{67306282-4C1F-4E40-8339-F916C2FC8BB2}" destId="{7592235C-F026-41AA-8E40-E5B4B2581614}" srcOrd="2" destOrd="0" parTransId="{8B1200CD-0943-4DF8-9259-46EB590A5F6A}" sibTransId="{1CB40FFA-39E7-4EB4-B06E-115EAE96043C}"/>
    <dgm:cxn modelId="{9FAC1185-94AA-4795-9746-D85A782301CD}" type="presOf" srcId="{67306282-4C1F-4E40-8339-F916C2FC8BB2}" destId="{68151FD2-4C18-4677-9FE2-A1EC69D02246}" srcOrd="1" destOrd="0" presId="urn:microsoft.com/office/officeart/2005/8/layout/orgChart1"/>
    <dgm:cxn modelId="{BC7723AC-484D-420F-B4C3-7A9DCBBDB8E7}" type="presParOf" srcId="{69A0EC70-6D82-4603-AF38-659040D36E23}" destId="{AD66F735-86DB-4E2D-88E2-CD09E2953CAB}" srcOrd="0" destOrd="0" presId="urn:microsoft.com/office/officeart/2005/8/layout/orgChart1"/>
    <dgm:cxn modelId="{DAC2EB03-DAC6-494F-8128-BA6722404E6E}" type="presParOf" srcId="{AD66F735-86DB-4E2D-88E2-CD09E2953CAB}" destId="{FC2F9F36-ACAC-450A-881B-20EC9338544E}" srcOrd="0" destOrd="0" presId="urn:microsoft.com/office/officeart/2005/8/layout/orgChart1"/>
    <dgm:cxn modelId="{D2DB44F0-001F-4B8F-A00B-64FCBC139157}" type="presParOf" srcId="{FC2F9F36-ACAC-450A-881B-20EC9338544E}" destId="{DE70990F-D5E9-4B2C-9DE5-E31A7F773925}" srcOrd="0" destOrd="0" presId="urn:microsoft.com/office/officeart/2005/8/layout/orgChart1"/>
    <dgm:cxn modelId="{E9567648-8738-48E6-AE5B-21A3F60C3930}" type="presParOf" srcId="{FC2F9F36-ACAC-450A-881B-20EC9338544E}" destId="{68151FD2-4C18-4677-9FE2-A1EC69D02246}" srcOrd="1" destOrd="0" presId="urn:microsoft.com/office/officeart/2005/8/layout/orgChart1"/>
    <dgm:cxn modelId="{2E282534-45C5-42EE-BDA8-55E5207FFBEB}" type="presParOf" srcId="{AD66F735-86DB-4E2D-88E2-CD09E2953CAB}" destId="{6D8FAB6E-701C-4E66-9768-B0B8793F6B20}" srcOrd="1" destOrd="0" presId="urn:microsoft.com/office/officeart/2005/8/layout/orgChart1"/>
    <dgm:cxn modelId="{FBE57266-788B-4C77-B36E-C1691BB10EA8}" type="presParOf" srcId="{6D8FAB6E-701C-4E66-9768-B0B8793F6B20}" destId="{203F9515-DE02-490E-82A5-27DAAEBA2F8D}" srcOrd="0" destOrd="0" presId="urn:microsoft.com/office/officeart/2005/8/layout/orgChart1"/>
    <dgm:cxn modelId="{0C7FEBC1-ECB8-4AD3-9F48-4DADFB4364F6}" type="presParOf" srcId="{6D8FAB6E-701C-4E66-9768-B0B8793F6B20}" destId="{9FE53723-36AE-4C5D-93EE-9C24488FF883}" srcOrd="1" destOrd="0" presId="urn:microsoft.com/office/officeart/2005/8/layout/orgChart1"/>
    <dgm:cxn modelId="{A0511A67-638D-460F-A0B5-32C6B593A9DE}" type="presParOf" srcId="{9FE53723-36AE-4C5D-93EE-9C24488FF883}" destId="{9339BECC-7485-4766-A96A-F41B392C17CA}" srcOrd="0" destOrd="0" presId="urn:microsoft.com/office/officeart/2005/8/layout/orgChart1"/>
    <dgm:cxn modelId="{6DE757AB-3E34-4221-A318-5949C7AE599A}" type="presParOf" srcId="{9339BECC-7485-4766-A96A-F41B392C17CA}" destId="{71158BE9-BDAB-4642-8AB3-DEEECB2745F8}" srcOrd="0" destOrd="0" presId="urn:microsoft.com/office/officeart/2005/8/layout/orgChart1"/>
    <dgm:cxn modelId="{C8369476-8B58-4682-BD5D-08546BEDBF61}" type="presParOf" srcId="{9339BECC-7485-4766-A96A-F41B392C17CA}" destId="{1ABB0CBF-B3EB-448C-A113-5F66DED4C53A}" srcOrd="1" destOrd="0" presId="urn:microsoft.com/office/officeart/2005/8/layout/orgChart1"/>
    <dgm:cxn modelId="{3DE3F85A-BEC4-4C0D-912C-DC764ECA6645}" type="presParOf" srcId="{9FE53723-36AE-4C5D-93EE-9C24488FF883}" destId="{A3C9C57A-1C9D-4BE5-95B9-6E91309D5000}" srcOrd="1" destOrd="0" presId="urn:microsoft.com/office/officeart/2005/8/layout/orgChart1"/>
    <dgm:cxn modelId="{9769AB40-088F-4C4F-BAED-41D80C5FA0F6}" type="presParOf" srcId="{9FE53723-36AE-4C5D-93EE-9C24488FF883}" destId="{16BD7010-4420-4A6E-95D6-2A7F30BF7B8D}" srcOrd="2" destOrd="0" presId="urn:microsoft.com/office/officeart/2005/8/layout/orgChart1"/>
    <dgm:cxn modelId="{84474E7A-3443-417A-8405-77F8DDB4B412}" type="presParOf" srcId="{6D8FAB6E-701C-4E66-9768-B0B8793F6B20}" destId="{D1693FEF-F956-4F3A-B226-C3CF350369FE}" srcOrd="2" destOrd="0" presId="urn:microsoft.com/office/officeart/2005/8/layout/orgChart1"/>
    <dgm:cxn modelId="{4D9C2DCC-77F9-4D99-AEED-D026D460A5A6}" type="presParOf" srcId="{6D8FAB6E-701C-4E66-9768-B0B8793F6B20}" destId="{3F04E4B9-3BAB-4C89-80FA-323A883E1972}" srcOrd="3" destOrd="0" presId="urn:microsoft.com/office/officeart/2005/8/layout/orgChart1"/>
    <dgm:cxn modelId="{C389D570-7AE0-4A32-8623-AA6EE462FF1E}" type="presParOf" srcId="{3F04E4B9-3BAB-4C89-80FA-323A883E1972}" destId="{7B3ED520-6AD5-4639-8950-8F839AB2757F}" srcOrd="0" destOrd="0" presId="urn:microsoft.com/office/officeart/2005/8/layout/orgChart1"/>
    <dgm:cxn modelId="{90C24977-D9A0-40D0-BA22-AAC01B154181}" type="presParOf" srcId="{7B3ED520-6AD5-4639-8950-8F839AB2757F}" destId="{4928F744-7B67-406D-A80B-B804FDB3996D}" srcOrd="0" destOrd="0" presId="urn:microsoft.com/office/officeart/2005/8/layout/orgChart1"/>
    <dgm:cxn modelId="{71DCA7E2-C44A-4F19-B882-66EDE37AF9E0}" type="presParOf" srcId="{7B3ED520-6AD5-4639-8950-8F839AB2757F}" destId="{E29212AE-B8C8-4082-8E2E-3C8DFC832CBA}" srcOrd="1" destOrd="0" presId="urn:microsoft.com/office/officeart/2005/8/layout/orgChart1"/>
    <dgm:cxn modelId="{92640EDC-B0F9-4B2D-A796-7654C0C8B3B0}" type="presParOf" srcId="{3F04E4B9-3BAB-4C89-80FA-323A883E1972}" destId="{8B068AEF-7476-4ACD-9D8D-D089CCF9AFA9}" srcOrd="1" destOrd="0" presId="urn:microsoft.com/office/officeart/2005/8/layout/orgChart1"/>
    <dgm:cxn modelId="{F15B79AD-30B5-4654-8726-E569440CAC38}" type="presParOf" srcId="{3F04E4B9-3BAB-4C89-80FA-323A883E1972}" destId="{FE70DA7A-27BE-47DC-B04E-9466D0971B47}" srcOrd="2" destOrd="0" presId="urn:microsoft.com/office/officeart/2005/8/layout/orgChart1"/>
    <dgm:cxn modelId="{9FFEA646-625B-4B24-A54F-E9E9372E8704}" type="presParOf" srcId="{6D8FAB6E-701C-4E66-9768-B0B8793F6B20}" destId="{685BA7EE-7B69-42B7-8720-721C55BCAEE4}" srcOrd="4" destOrd="0" presId="urn:microsoft.com/office/officeart/2005/8/layout/orgChart1"/>
    <dgm:cxn modelId="{42CAD3CA-94C2-4BE8-8F3B-FD7A398A5BE9}" type="presParOf" srcId="{6D8FAB6E-701C-4E66-9768-B0B8793F6B20}" destId="{ADEBBB9C-DAF3-4D85-95D3-7FC2A6C4BB15}" srcOrd="5" destOrd="0" presId="urn:microsoft.com/office/officeart/2005/8/layout/orgChart1"/>
    <dgm:cxn modelId="{065AC65F-4C82-4403-8AD6-6395213A0664}" type="presParOf" srcId="{ADEBBB9C-DAF3-4D85-95D3-7FC2A6C4BB15}" destId="{256FE7A0-68CA-4BB4-B73E-F99D61ACBCEE}" srcOrd="0" destOrd="0" presId="urn:microsoft.com/office/officeart/2005/8/layout/orgChart1"/>
    <dgm:cxn modelId="{D8206661-9516-480F-AD7E-9AC84A127B95}" type="presParOf" srcId="{256FE7A0-68CA-4BB4-B73E-F99D61ACBCEE}" destId="{9F33AE0D-AD01-48B1-8466-CE380A622E68}" srcOrd="0" destOrd="0" presId="urn:microsoft.com/office/officeart/2005/8/layout/orgChart1"/>
    <dgm:cxn modelId="{9DA8D6AC-D7CC-4984-A541-B0504334B89D}" type="presParOf" srcId="{256FE7A0-68CA-4BB4-B73E-F99D61ACBCEE}" destId="{D5B86288-AAF6-4A39-84C3-EB1076EFDCE1}" srcOrd="1" destOrd="0" presId="urn:microsoft.com/office/officeart/2005/8/layout/orgChart1"/>
    <dgm:cxn modelId="{B0CBB677-DA1E-42C4-8ABE-7B7B4B63A4AD}" type="presParOf" srcId="{ADEBBB9C-DAF3-4D85-95D3-7FC2A6C4BB15}" destId="{7EBEA330-55EF-420F-8ACA-AD952CBB00DB}" srcOrd="1" destOrd="0" presId="urn:microsoft.com/office/officeart/2005/8/layout/orgChart1"/>
    <dgm:cxn modelId="{D8D9A42C-F61C-4C83-AE98-1DAF9FB90DE5}" type="presParOf" srcId="{ADEBBB9C-DAF3-4D85-95D3-7FC2A6C4BB15}" destId="{4A0CB4F7-CF5F-44BA-8187-D0B3AC675E63}" srcOrd="2" destOrd="0" presId="urn:microsoft.com/office/officeart/2005/8/layout/orgChart1"/>
    <dgm:cxn modelId="{15732F4E-A441-438A-82C1-3A28E9DFD59F}" type="presParOf" srcId="{AD66F735-86DB-4E2D-88E2-CD09E2953CAB}" destId="{0D20C79C-0708-44A7-BEA3-F088C88A7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10CFD7-847E-4CB0-BA0E-79C3FFBABD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306282-4C1F-4E40-8339-F916C2FC8BB2}">
      <dgm:prSet phldrT="[Text]"/>
      <dgm:spPr/>
      <dgm:t>
        <a:bodyPr/>
        <a:lstStyle/>
        <a:p>
          <a:r>
            <a:rPr lang="en-US" dirty="0" smtClean="0"/>
            <a:t>Alcoholic Liver Disease (ALD)</a:t>
          </a:r>
          <a:endParaRPr lang="en-US" dirty="0"/>
        </a:p>
      </dgm:t>
    </dgm:pt>
    <dgm:pt modelId="{9E939DB6-DB50-4059-BFAB-02C2F67D25A9}" type="parTrans" cxnId="{B07AD661-16AA-4799-9E2C-68E2C383C314}">
      <dgm:prSet/>
      <dgm:spPr/>
      <dgm:t>
        <a:bodyPr/>
        <a:lstStyle/>
        <a:p>
          <a:endParaRPr lang="en-US"/>
        </a:p>
      </dgm:t>
    </dgm:pt>
    <dgm:pt modelId="{C28F4730-5B9B-4A3D-AAB0-DC68BCDC8926}" type="sibTrans" cxnId="{B07AD661-16AA-4799-9E2C-68E2C383C314}">
      <dgm:prSet/>
      <dgm:spPr/>
      <dgm:t>
        <a:bodyPr/>
        <a:lstStyle/>
        <a:p>
          <a:endParaRPr lang="en-US"/>
        </a:p>
      </dgm:t>
    </dgm:pt>
    <dgm:pt modelId="{7FF1C68E-D299-4444-B39A-C5C8B0AD29C6}">
      <dgm:prSet phldrT="[Text]"/>
      <dgm:spPr/>
      <dgm:t>
        <a:bodyPr/>
        <a:lstStyle/>
        <a:p>
          <a:r>
            <a:rPr lang="en-US" dirty="0" smtClean="0"/>
            <a:t>Fatty Liver</a:t>
          </a:r>
          <a:endParaRPr lang="en-US" dirty="0"/>
        </a:p>
      </dgm:t>
    </dgm:pt>
    <dgm:pt modelId="{DFE5274C-BE35-4E85-97FD-BF20D63CD931}" type="parTrans" cxnId="{9EE9674B-821B-4433-AB67-B5FE03A3B580}">
      <dgm:prSet/>
      <dgm:spPr/>
      <dgm:t>
        <a:bodyPr/>
        <a:lstStyle/>
        <a:p>
          <a:endParaRPr lang="en-US" dirty="0"/>
        </a:p>
      </dgm:t>
    </dgm:pt>
    <dgm:pt modelId="{85A13387-EA30-49C0-9CE2-8D6F9688C4D0}" type="sibTrans" cxnId="{9EE9674B-821B-4433-AB67-B5FE03A3B580}">
      <dgm:prSet/>
      <dgm:spPr/>
      <dgm:t>
        <a:bodyPr/>
        <a:lstStyle/>
        <a:p>
          <a:endParaRPr lang="en-US"/>
        </a:p>
      </dgm:t>
    </dgm:pt>
    <dgm:pt modelId="{71AA5607-53A7-43B7-8920-AB1433206A8C}">
      <dgm:prSet phldrT="[Text]"/>
      <dgm:spPr/>
      <dgm:t>
        <a:bodyPr/>
        <a:lstStyle/>
        <a:p>
          <a:r>
            <a:rPr lang="en-US" dirty="0" smtClean="0"/>
            <a:t>Alcoholic Hepatitis</a:t>
          </a:r>
          <a:endParaRPr lang="en-US" dirty="0"/>
        </a:p>
      </dgm:t>
    </dgm:pt>
    <dgm:pt modelId="{C27E34B9-D443-43B1-A1C9-AB871BC0D952}" type="parTrans" cxnId="{DE5698D7-638C-4095-9D3B-482BCAC468D7}">
      <dgm:prSet/>
      <dgm:spPr/>
      <dgm:t>
        <a:bodyPr/>
        <a:lstStyle/>
        <a:p>
          <a:endParaRPr lang="en-US" dirty="0"/>
        </a:p>
      </dgm:t>
    </dgm:pt>
    <dgm:pt modelId="{C27B74CC-0EC9-40DB-9727-20A74973EF47}" type="sibTrans" cxnId="{DE5698D7-638C-4095-9D3B-482BCAC468D7}">
      <dgm:prSet/>
      <dgm:spPr/>
      <dgm:t>
        <a:bodyPr/>
        <a:lstStyle/>
        <a:p>
          <a:endParaRPr lang="en-US"/>
        </a:p>
      </dgm:t>
    </dgm:pt>
    <dgm:pt modelId="{7592235C-F026-41AA-8E40-E5B4B2581614}">
      <dgm:prSet phldrT="[Text]"/>
      <dgm:spPr/>
      <dgm:t>
        <a:bodyPr/>
        <a:lstStyle/>
        <a:p>
          <a:r>
            <a:rPr lang="en-US" dirty="0" smtClean="0"/>
            <a:t>Cirrhosis</a:t>
          </a:r>
          <a:endParaRPr lang="en-US" dirty="0"/>
        </a:p>
      </dgm:t>
    </dgm:pt>
    <dgm:pt modelId="{8B1200CD-0943-4DF8-9259-46EB590A5F6A}" type="parTrans" cxnId="{885F3466-7786-4D40-BAB0-555C2958DA1D}">
      <dgm:prSet/>
      <dgm:spPr/>
      <dgm:t>
        <a:bodyPr/>
        <a:lstStyle/>
        <a:p>
          <a:endParaRPr lang="en-US" dirty="0"/>
        </a:p>
      </dgm:t>
    </dgm:pt>
    <dgm:pt modelId="{1CB40FFA-39E7-4EB4-B06E-115EAE96043C}" type="sibTrans" cxnId="{885F3466-7786-4D40-BAB0-555C2958DA1D}">
      <dgm:prSet/>
      <dgm:spPr/>
      <dgm:t>
        <a:bodyPr/>
        <a:lstStyle/>
        <a:p>
          <a:endParaRPr lang="en-US"/>
        </a:p>
      </dgm:t>
    </dgm:pt>
    <dgm:pt modelId="{69A0EC70-6D82-4603-AF38-659040D36E23}" type="pres">
      <dgm:prSet presAssocID="{9C10CFD7-847E-4CB0-BA0E-79C3FFBAB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D66F735-86DB-4E2D-88E2-CD09E2953CAB}" type="pres">
      <dgm:prSet presAssocID="{67306282-4C1F-4E40-8339-F916C2FC8BB2}" presName="hierRoot1" presStyleCnt="0">
        <dgm:presLayoutVars>
          <dgm:hierBranch val="init"/>
        </dgm:presLayoutVars>
      </dgm:prSet>
      <dgm:spPr/>
    </dgm:pt>
    <dgm:pt modelId="{FC2F9F36-ACAC-450A-881B-20EC9338544E}" type="pres">
      <dgm:prSet presAssocID="{67306282-4C1F-4E40-8339-F916C2FC8BB2}" presName="rootComposite1" presStyleCnt="0"/>
      <dgm:spPr/>
    </dgm:pt>
    <dgm:pt modelId="{DE70990F-D5E9-4B2C-9DE5-E31A7F773925}" type="pres">
      <dgm:prSet presAssocID="{67306282-4C1F-4E40-8339-F916C2FC8BB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151FD2-4C18-4677-9FE2-A1EC69D02246}" type="pres">
      <dgm:prSet presAssocID="{67306282-4C1F-4E40-8339-F916C2FC8BB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D8FAB6E-701C-4E66-9768-B0B8793F6B20}" type="pres">
      <dgm:prSet presAssocID="{67306282-4C1F-4E40-8339-F916C2FC8BB2}" presName="hierChild2" presStyleCnt="0"/>
      <dgm:spPr/>
    </dgm:pt>
    <dgm:pt modelId="{203F9515-DE02-490E-82A5-27DAAEBA2F8D}" type="pres">
      <dgm:prSet presAssocID="{DFE5274C-BE35-4E85-97FD-BF20D63CD93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9FE53723-36AE-4C5D-93EE-9C24488FF883}" type="pres">
      <dgm:prSet presAssocID="{7FF1C68E-D299-4444-B39A-C5C8B0AD29C6}" presName="hierRoot2" presStyleCnt="0">
        <dgm:presLayoutVars>
          <dgm:hierBranch val="init"/>
        </dgm:presLayoutVars>
      </dgm:prSet>
      <dgm:spPr/>
    </dgm:pt>
    <dgm:pt modelId="{9339BECC-7485-4766-A96A-F41B392C17CA}" type="pres">
      <dgm:prSet presAssocID="{7FF1C68E-D299-4444-B39A-C5C8B0AD29C6}" presName="rootComposite" presStyleCnt="0"/>
      <dgm:spPr/>
    </dgm:pt>
    <dgm:pt modelId="{71158BE9-BDAB-4642-8AB3-DEEECB2745F8}" type="pres">
      <dgm:prSet presAssocID="{7FF1C68E-D299-4444-B39A-C5C8B0AD29C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BB0CBF-B3EB-448C-A113-5F66DED4C53A}" type="pres">
      <dgm:prSet presAssocID="{7FF1C68E-D299-4444-B39A-C5C8B0AD29C6}" presName="rootConnector" presStyleLbl="node2" presStyleIdx="0" presStyleCnt="3"/>
      <dgm:spPr/>
      <dgm:t>
        <a:bodyPr/>
        <a:lstStyle/>
        <a:p>
          <a:endParaRPr lang="en-US"/>
        </a:p>
      </dgm:t>
    </dgm:pt>
    <dgm:pt modelId="{A3C9C57A-1C9D-4BE5-95B9-6E91309D5000}" type="pres">
      <dgm:prSet presAssocID="{7FF1C68E-D299-4444-B39A-C5C8B0AD29C6}" presName="hierChild4" presStyleCnt="0"/>
      <dgm:spPr/>
    </dgm:pt>
    <dgm:pt modelId="{16BD7010-4420-4A6E-95D6-2A7F30BF7B8D}" type="pres">
      <dgm:prSet presAssocID="{7FF1C68E-D299-4444-B39A-C5C8B0AD29C6}" presName="hierChild5" presStyleCnt="0"/>
      <dgm:spPr/>
    </dgm:pt>
    <dgm:pt modelId="{D1693FEF-F956-4F3A-B226-C3CF350369FE}" type="pres">
      <dgm:prSet presAssocID="{C27E34B9-D443-43B1-A1C9-AB871BC0D952}" presName="Name37" presStyleLbl="parChTrans1D2" presStyleIdx="1" presStyleCnt="3"/>
      <dgm:spPr/>
      <dgm:t>
        <a:bodyPr/>
        <a:lstStyle/>
        <a:p>
          <a:endParaRPr lang="en-US"/>
        </a:p>
      </dgm:t>
    </dgm:pt>
    <dgm:pt modelId="{3F04E4B9-3BAB-4C89-80FA-323A883E1972}" type="pres">
      <dgm:prSet presAssocID="{71AA5607-53A7-43B7-8920-AB1433206A8C}" presName="hierRoot2" presStyleCnt="0">
        <dgm:presLayoutVars>
          <dgm:hierBranch val="init"/>
        </dgm:presLayoutVars>
      </dgm:prSet>
      <dgm:spPr/>
    </dgm:pt>
    <dgm:pt modelId="{7B3ED520-6AD5-4639-8950-8F839AB2757F}" type="pres">
      <dgm:prSet presAssocID="{71AA5607-53A7-43B7-8920-AB1433206A8C}" presName="rootComposite" presStyleCnt="0"/>
      <dgm:spPr/>
    </dgm:pt>
    <dgm:pt modelId="{4928F744-7B67-406D-A80B-B804FDB3996D}" type="pres">
      <dgm:prSet presAssocID="{71AA5607-53A7-43B7-8920-AB1433206A8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9212AE-B8C8-4082-8E2E-3C8DFC832CBA}" type="pres">
      <dgm:prSet presAssocID="{71AA5607-53A7-43B7-8920-AB1433206A8C}" presName="rootConnector" presStyleLbl="node2" presStyleIdx="1" presStyleCnt="3"/>
      <dgm:spPr/>
      <dgm:t>
        <a:bodyPr/>
        <a:lstStyle/>
        <a:p>
          <a:endParaRPr lang="en-US"/>
        </a:p>
      </dgm:t>
    </dgm:pt>
    <dgm:pt modelId="{8B068AEF-7476-4ACD-9D8D-D089CCF9AFA9}" type="pres">
      <dgm:prSet presAssocID="{71AA5607-53A7-43B7-8920-AB1433206A8C}" presName="hierChild4" presStyleCnt="0"/>
      <dgm:spPr/>
    </dgm:pt>
    <dgm:pt modelId="{FE70DA7A-27BE-47DC-B04E-9466D0971B47}" type="pres">
      <dgm:prSet presAssocID="{71AA5607-53A7-43B7-8920-AB1433206A8C}" presName="hierChild5" presStyleCnt="0"/>
      <dgm:spPr/>
    </dgm:pt>
    <dgm:pt modelId="{685BA7EE-7B69-42B7-8720-721C55BCAEE4}" type="pres">
      <dgm:prSet presAssocID="{8B1200CD-0943-4DF8-9259-46EB590A5F6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DEBBB9C-DAF3-4D85-95D3-7FC2A6C4BB15}" type="pres">
      <dgm:prSet presAssocID="{7592235C-F026-41AA-8E40-E5B4B2581614}" presName="hierRoot2" presStyleCnt="0">
        <dgm:presLayoutVars>
          <dgm:hierBranch val="init"/>
        </dgm:presLayoutVars>
      </dgm:prSet>
      <dgm:spPr/>
    </dgm:pt>
    <dgm:pt modelId="{256FE7A0-68CA-4BB4-B73E-F99D61ACBCEE}" type="pres">
      <dgm:prSet presAssocID="{7592235C-F026-41AA-8E40-E5B4B2581614}" presName="rootComposite" presStyleCnt="0"/>
      <dgm:spPr/>
    </dgm:pt>
    <dgm:pt modelId="{9F33AE0D-AD01-48B1-8466-CE380A622E68}" type="pres">
      <dgm:prSet presAssocID="{7592235C-F026-41AA-8E40-E5B4B258161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B86288-AAF6-4A39-84C3-EB1076EFDCE1}" type="pres">
      <dgm:prSet presAssocID="{7592235C-F026-41AA-8E40-E5B4B2581614}" presName="rootConnector" presStyleLbl="node2" presStyleIdx="2" presStyleCnt="3"/>
      <dgm:spPr/>
      <dgm:t>
        <a:bodyPr/>
        <a:lstStyle/>
        <a:p>
          <a:endParaRPr lang="en-US"/>
        </a:p>
      </dgm:t>
    </dgm:pt>
    <dgm:pt modelId="{7EBEA330-55EF-420F-8ACA-AD952CBB00DB}" type="pres">
      <dgm:prSet presAssocID="{7592235C-F026-41AA-8E40-E5B4B2581614}" presName="hierChild4" presStyleCnt="0"/>
      <dgm:spPr/>
    </dgm:pt>
    <dgm:pt modelId="{4A0CB4F7-CF5F-44BA-8187-D0B3AC675E63}" type="pres">
      <dgm:prSet presAssocID="{7592235C-F026-41AA-8E40-E5B4B2581614}" presName="hierChild5" presStyleCnt="0"/>
      <dgm:spPr/>
    </dgm:pt>
    <dgm:pt modelId="{0D20C79C-0708-44A7-BEA3-F088C88A79C6}" type="pres">
      <dgm:prSet presAssocID="{67306282-4C1F-4E40-8339-F916C2FC8BB2}" presName="hierChild3" presStyleCnt="0"/>
      <dgm:spPr/>
    </dgm:pt>
  </dgm:ptLst>
  <dgm:cxnLst>
    <dgm:cxn modelId="{79B9309F-90DE-42F5-8AAF-0756B68B0875}" type="presOf" srcId="{7592235C-F026-41AA-8E40-E5B4B2581614}" destId="{D5B86288-AAF6-4A39-84C3-EB1076EFDCE1}" srcOrd="1" destOrd="0" presId="urn:microsoft.com/office/officeart/2005/8/layout/orgChart1"/>
    <dgm:cxn modelId="{084A8B19-E220-4684-9B1E-9139219D9EA8}" type="presOf" srcId="{71AA5607-53A7-43B7-8920-AB1433206A8C}" destId="{E29212AE-B8C8-4082-8E2E-3C8DFC832CBA}" srcOrd="1" destOrd="0" presId="urn:microsoft.com/office/officeart/2005/8/layout/orgChart1"/>
    <dgm:cxn modelId="{4CDE51D9-2F8A-4476-BEF4-A90BBD342630}" type="presOf" srcId="{C27E34B9-D443-43B1-A1C9-AB871BC0D952}" destId="{D1693FEF-F956-4F3A-B226-C3CF350369FE}" srcOrd="0" destOrd="0" presId="urn:microsoft.com/office/officeart/2005/8/layout/orgChart1"/>
    <dgm:cxn modelId="{54963380-2F5F-4D40-9FB7-817C7BC14D91}" type="presOf" srcId="{7FF1C68E-D299-4444-B39A-C5C8B0AD29C6}" destId="{1ABB0CBF-B3EB-448C-A113-5F66DED4C53A}" srcOrd="1" destOrd="0" presId="urn:microsoft.com/office/officeart/2005/8/layout/orgChart1"/>
    <dgm:cxn modelId="{C6DC2BF3-BC44-4827-A4CE-60B81C5B0726}" type="presOf" srcId="{67306282-4C1F-4E40-8339-F916C2FC8BB2}" destId="{DE70990F-D5E9-4B2C-9DE5-E31A7F773925}" srcOrd="0" destOrd="0" presId="urn:microsoft.com/office/officeart/2005/8/layout/orgChart1"/>
    <dgm:cxn modelId="{F424C747-4EDD-4B34-977E-D4356383F10C}" type="presOf" srcId="{7592235C-F026-41AA-8E40-E5B4B2581614}" destId="{9F33AE0D-AD01-48B1-8466-CE380A622E68}" srcOrd="0" destOrd="0" presId="urn:microsoft.com/office/officeart/2005/8/layout/orgChart1"/>
    <dgm:cxn modelId="{BBE39A5B-9D7A-40AC-B489-EE6AEBA261F9}" type="presOf" srcId="{9C10CFD7-847E-4CB0-BA0E-79C3FFBABDDF}" destId="{69A0EC70-6D82-4603-AF38-659040D36E23}" srcOrd="0" destOrd="0" presId="urn:microsoft.com/office/officeart/2005/8/layout/orgChart1"/>
    <dgm:cxn modelId="{04499EAF-7EF2-4EFB-8DFF-5B884D60653F}" type="presOf" srcId="{7FF1C68E-D299-4444-B39A-C5C8B0AD29C6}" destId="{71158BE9-BDAB-4642-8AB3-DEEECB2745F8}" srcOrd="0" destOrd="0" presId="urn:microsoft.com/office/officeart/2005/8/layout/orgChart1"/>
    <dgm:cxn modelId="{F289312F-111E-4403-9F76-5057D3E71C9F}" type="presOf" srcId="{71AA5607-53A7-43B7-8920-AB1433206A8C}" destId="{4928F744-7B67-406D-A80B-B804FDB3996D}" srcOrd="0" destOrd="0" presId="urn:microsoft.com/office/officeart/2005/8/layout/orgChart1"/>
    <dgm:cxn modelId="{DE5698D7-638C-4095-9D3B-482BCAC468D7}" srcId="{67306282-4C1F-4E40-8339-F916C2FC8BB2}" destId="{71AA5607-53A7-43B7-8920-AB1433206A8C}" srcOrd="1" destOrd="0" parTransId="{C27E34B9-D443-43B1-A1C9-AB871BC0D952}" sibTransId="{C27B74CC-0EC9-40DB-9727-20A74973EF47}"/>
    <dgm:cxn modelId="{B07AD661-16AA-4799-9E2C-68E2C383C314}" srcId="{9C10CFD7-847E-4CB0-BA0E-79C3FFBABDDF}" destId="{67306282-4C1F-4E40-8339-F916C2FC8BB2}" srcOrd="0" destOrd="0" parTransId="{9E939DB6-DB50-4059-BFAB-02C2F67D25A9}" sibTransId="{C28F4730-5B9B-4A3D-AAB0-DC68BCDC8926}"/>
    <dgm:cxn modelId="{E32D2208-0B41-466B-B980-22861933DDCB}" type="presOf" srcId="{DFE5274C-BE35-4E85-97FD-BF20D63CD931}" destId="{203F9515-DE02-490E-82A5-27DAAEBA2F8D}" srcOrd="0" destOrd="0" presId="urn:microsoft.com/office/officeart/2005/8/layout/orgChart1"/>
    <dgm:cxn modelId="{F9142EC0-9057-45A7-AB6B-D300AC481414}" type="presOf" srcId="{67306282-4C1F-4E40-8339-F916C2FC8BB2}" destId="{68151FD2-4C18-4677-9FE2-A1EC69D02246}" srcOrd="1" destOrd="0" presId="urn:microsoft.com/office/officeart/2005/8/layout/orgChart1"/>
    <dgm:cxn modelId="{9EE9674B-821B-4433-AB67-B5FE03A3B580}" srcId="{67306282-4C1F-4E40-8339-F916C2FC8BB2}" destId="{7FF1C68E-D299-4444-B39A-C5C8B0AD29C6}" srcOrd="0" destOrd="0" parTransId="{DFE5274C-BE35-4E85-97FD-BF20D63CD931}" sibTransId="{85A13387-EA30-49C0-9CE2-8D6F9688C4D0}"/>
    <dgm:cxn modelId="{72981E0F-C21F-4B5F-B222-AB3FB09DE5EC}" type="presOf" srcId="{8B1200CD-0943-4DF8-9259-46EB590A5F6A}" destId="{685BA7EE-7B69-42B7-8720-721C55BCAEE4}" srcOrd="0" destOrd="0" presId="urn:microsoft.com/office/officeart/2005/8/layout/orgChart1"/>
    <dgm:cxn modelId="{885F3466-7786-4D40-BAB0-555C2958DA1D}" srcId="{67306282-4C1F-4E40-8339-F916C2FC8BB2}" destId="{7592235C-F026-41AA-8E40-E5B4B2581614}" srcOrd="2" destOrd="0" parTransId="{8B1200CD-0943-4DF8-9259-46EB590A5F6A}" sibTransId="{1CB40FFA-39E7-4EB4-B06E-115EAE96043C}"/>
    <dgm:cxn modelId="{2D008909-DA67-4FAE-A715-622A492EDA7D}" type="presParOf" srcId="{69A0EC70-6D82-4603-AF38-659040D36E23}" destId="{AD66F735-86DB-4E2D-88E2-CD09E2953CAB}" srcOrd="0" destOrd="0" presId="urn:microsoft.com/office/officeart/2005/8/layout/orgChart1"/>
    <dgm:cxn modelId="{9C497B5D-921B-4E8F-890B-00AB69BE7828}" type="presParOf" srcId="{AD66F735-86DB-4E2D-88E2-CD09E2953CAB}" destId="{FC2F9F36-ACAC-450A-881B-20EC9338544E}" srcOrd="0" destOrd="0" presId="urn:microsoft.com/office/officeart/2005/8/layout/orgChart1"/>
    <dgm:cxn modelId="{74BEC1CB-6B04-4E06-BAE5-F0A0370FDFE6}" type="presParOf" srcId="{FC2F9F36-ACAC-450A-881B-20EC9338544E}" destId="{DE70990F-D5E9-4B2C-9DE5-E31A7F773925}" srcOrd="0" destOrd="0" presId="urn:microsoft.com/office/officeart/2005/8/layout/orgChart1"/>
    <dgm:cxn modelId="{7C25F364-E70F-4D5E-8093-0919DAB151DC}" type="presParOf" srcId="{FC2F9F36-ACAC-450A-881B-20EC9338544E}" destId="{68151FD2-4C18-4677-9FE2-A1EC69D02246}" srcOrd="1" destOrd="0" presId="urn:microsoft.com/office/officeart/2005/8/layout/orgChart1"/>
    <dgm:cxn modelId="{F3E96B6D-A3C8-435A-9B0A-D3EAD290631C}" type="presParOf" srcId="{AD66F735-86DB-4E2D-88E2-CD09E2953CAB}" destId="{6D8FAB6E-701C-4E66-9768-B0B8793F6B20}" srcOrd="1" destOrd="0" presId="urn:microsoft.com/office/officeart/2005/8/layout/orgChart1"/>
    <dgm:cxn modelId="{2395DA80-E380-4103-8373-EB59C9EA7216}" type="presParOf" srcId="{6D8FAB6E-701C-4E66-9768-B0B8793F6B20}" destId="{203F9515-DE02-490E-82A5-27DAAEBA2F8D}" srcOrd="0" destOrd="0" presId="urn:microsoft.com/office/officeart/2005/8/layout/orgChart1"/>
    <dgm:cxn modelId="{D6D8973D-2F77-428E-8F7D-F12E68405165}" type="presParOf" srcId="{6D8FAB6E-701C-4E66-9768-B0B8793F6B20}" destId="{9FE53723-36AE-4C5D-93EE-9C24488FF883}" srcOrd="1" destOrd="0" presId="urn:microsoft.com/office/officeart/2005/8/layout/orgChart1"/>
    <dgm:cxn modelId="{6FC2A2C4-DA99-4C90-891B-E988907B81E4}" type="presParOf" srcId="{9FE53723-36AE-4C5D-93EE-9C24488FF883}" destId="{9339BECC-7485-4766-A96A-F41B392C17CA}" srcOrd="0" destOrd="0" presId="urn:microsoft.com/office/officeart/2005/8/layout/orgChart1"/>
    <dgm:cxn modelId="{003C7409-D10F-4581-80A1-FADF699E25A4}" type="presParOf" srcId="{9339BECC-7485-4766-A96A-F41B392C17CA}" destId="{71158BE9-BDAB-4642-8AB3-DEEECB2745F8}" srcOrd="0" destOrd="0" presId="urn:microsoft.com/office/officeart/2005/8/layout/orgChart1"/>
    <dgm:cxn modelId="{3C22B93E-5BE2-4888-A31C-6CE48AE9EA1D}" type="presParOf" srcId="{9339BECC-7485-4766-A96A-F41B392C17CA}" destId="{1ABB0CBF-B3EB-448C-A113-5F66DED4C53A}" srcOrd="1" destOrd="0" presId="urn:microsoft.com/office/officeart/2005/8/layout/orgChart1"/>
    <dgm:cxn modelId="{8FFBD696-5D35-4D1A-A950-8E4749EE1FA1}" type="presParOf" srcId="{9FE53723-36AE-4C5D-93EE-9C24488FF883}" destId="{A3C9C57A-1C9D-4BE5-95B9-6E91309D5000}" srcOrd="1" destOrd="0" presId="urn:microsoft.com/office/officeart/2005/8/layout/orgChart1"/>
    <dgm:cxn modelId="{64F5D062-CA06-4EC2-BC68-8BACF82C644A}" type="presParOf" srcId="{9FE53723-36AE-4C5D-93EE-9C24488FF883}" destId="{16BD7010-4420-4A6E-95D6-2A7F30BF7B8D}" srcOrd="2" destOrd="0" presId="urn:microsoft.com/office/officeart/2005/8/layout/orgChart1"/>
    <dgm:cxn modelId="{08A20CAC-38C8-4347-861C-C8C90901F5E2}" type="presParOf" srcId="{6D8FAB6E-701C-4E66-9768-B0B8793F6B20}" destId="{D1693FEF-F956-4F3A-B226-C3CF350369FE}" srcOrd="2" destOrd="0" presId="urn:microsoft.com/office/officeart/2005/8/layout/orgChart1"/>
    <dgm:cxn modelId="{486C0BD7-EFE4-4C19-B9F0-7E8382A3C060}" type="presParOf" srcId="{6D8FAB6E-701C-4E66-9768-B0B8793F6B20}" destId="{3F04E4B9-3BAB-4C89-80FA-323A883E1972}" srcOrd="3" destOrd="0" presId="urn:microsoft.com/office/officeart/2005/8/layout/orgChart1"/>
    <dgm:cxn modelId="{1ABC206E-1B74-4860-815F-3BFFD8C86A46}" type="presParOf" srcId="{3F04E4B9-3BAB-4C89-80FA-323A883E1972}" destId="{7B3ED520-6AD5-4639-8950-8F839AB2757F}" srcOrd="0" destOrd="0" presId="urn:microsoft.com/office/officeart/2005/8/layout/orgChart1"/>
    <dgm:cxn modelId="{0243A8D5-FBF1-4023-A806-6B1C7CD9DCA9}" type="presParOf" srcId="{7B3ED520-6AD5-4639-8950-8F839AB2757F}" destId="{4928F744-7B67-406D-A80B-B804FDB3996D}" srcOrd="0" destOrd="0" presId="urn:microsoft.com/office/officeart/2005/8/layout/orgChart1"/>
    <dgm:cxn modelId="{25D9A243-A919-483A-B39A-65031515BB81}" type="presParOf" srcId="{7B3ED520-6AD5-4639-8950-8F839AB2757F}" destId="{E29212AE-B8C8-4082-8E2E-3C8DFC832CBA}" srcOrd="1" destOrd="0" presId="urn:microsoft.com/office/officeart/2005/8/layout/orgChart1"/>
    <dgm:cxn modelId="{792F3361-8FD9-4168-AA28-EEF73DB0F27D}" type="presParOf" srcId="{3F04E4B9-3BAB-4C89-80FA-323A883E1972}" destId="{8B068AEF-7476-4ACD-9D8D-D089CCF9AFA9}" srcOrd="1" destOrd="0" presId="urn:microsoft.com/office/officeart/2005/8/layout/orgChart1"/>
    <dgm:cxn modelId="{FC71E6F8-270A-4532-80E9-0832CF606025}" type="presParOf" srcId="{3F04E4B9-3BAB-4C89-80FA-323A883E1972}" destId="{FE70DA7A-27BE-47DC-B04E-9466D0971B47}" srcOrd="2" destOrd="0" presId="urn:microsoft.com/office/officeart/2005/8/layout/orgChart1"/>
    <dgm:cxn modelId="{01BFAEAA-AD21-4F79-823E-FF0288C45BB8}" type="presParOf" srcId="{6D8FAB6E-701C-4E66-9768-B0B8793F6B20}" destId="{685BA7EE-7B69-42B7-8720-721C55BCAEE4}" srcOrd="4" destOrd="0" presId="urn:microsoft.com/office/officeart/2005/8/layout/orgChart1"/>
    <dgm:cxn modelId="{D41FC71D-61FC-4EE4-ADDF-A8AB115C25AE}" type="presParOf" srcId="{6D8FAB6E-701C-4E66-9768-B0B8793F6B20}" destId="{ADEBBB9C-DAF3-4D85-95D3-7FC2A6C4BB15}" srcOrd="5" destOrd="0" presId="urn:microsoft.com/office/officeart/2005/8/layout/orgChart1"/>
    <dgm:cxn modelId="{3BAC8F91-CF77-40D5-A1CA-9A61CB5C65A8}" type="presParOf" srcId="{ADEBBB9C-DAF3-4D85-95D3-7FC2A6C4BB15}" destId="{256FE7A0-68CA-4BB4-B73E-F99D61ACBCEE}" srcOrd="0" destOrd="0" presId="urn:microsoft.com/office/officeart/2005/8/layout/orgChart1"/>
    <dgm:cxn modelId="{01F392FA-FEA2-4413-AB07-19B88230BD83}" type="presParOf" srcId="{256FE7A0-68CA-4BB4-B73E-F99D61ACBCEE}" destId="{9F33AE0D-AD01-48B1-8466-CE380A622E68}" srcOrd="0" destOrd="0" presId="urn:microsoft.com/office/officeart/2005/8/layout/orgChart1"/>
    <dgm:cxn modelId="{76CE1156-C38D-4805-85C7-1E2F2DF08484}" type="presParOf" srcId="{256FE7A0-68CA-4BB4-B73E-F99D61ACBCEE}" destId="{D5B86288-AAF6-4A39-84C3-EB1076EFDCE1}" srcOrd="1" destOrd="0" presId="urn:microsoft.com/office/officeart/2005/8/layout/orgChart1"/>
    <dgm:cxn modelId="{B269BB28-E94C-4728-B647-A90E519FAF51}" type="presParOf" srcId="{ADEBBB9C-DAF3-4D85-95D3-7FC2A6C4BB15}" destId="{7EBEA330-55EF-420F-8ACA-AD952CBB00DB}" srcOrd="1" destOrd="0" presId="urn:microsoft.com/office/officeart/2005/8/layout/orgChart1"/>
    <dgm:cxn modelId="{2E2DDFA2-08B5-4811-B3B4-974E3943846D}" type="presParOf" srcId="{ADEBBB9C-DAF3-4D85-95D3-7FC2A6C4BB15}" destId="{4A0CB4F7-CF5F-44BA-8187-D0B3AC675E63}" srcOrd="2" destOrd="0" presId="urn:microsoft.com/office/officeart/2005/8/layout/orgChart1"/>
    <dgm:cxn modelId="{A9D1123F-A82B-4F60-A427-E3258F710758}" type="presParOf" srcId="{AD66F735-86DB-4E2D-88E2-CD09E2953CAB}" destId="{0D20C79C-0708-44A7-BEA3-F088C88A79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401357-4D92-4DE5-947D-274D27B7FA56}">
      <dsp:nvSpPr>
        <dsp:cNvPr id="0" name=""/>
        <dsp:cNvSpPr/>
      </dsp:nvSpPr>
      <dsp:spPr>
        <a:xfrm>
          <a:off x="2235677" y="1629"/>
          <a:ext cx="2767645" cy="1383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Liver Enzymes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(Needed for alcohol breakdown)</a:t>
          </a:r>
          <a:endParaRPr lang="en-US" sz="1600" kern="1200" dirty="0"/>
        </a:p>
      </dsp:txBody>
      <dsp:txXfrm>
        <a:off x="2235677" y="1629"/>
        <a:ext cx="2767645" cy="1383822"/>
      </dsp:txXfrm>
    </dsp:sp>
    <dsp:sp modelId="{6F6B3025-0773-44E7-AE26-D34565D8B34E}">
      <dsp:nvSpPr>
        <dsp:cNvPr id="0" name=""/>
        <dsp:cNvSpPr/>
      </dsp:nvSpPr>
      <dsp:spPr>
        <a:xfrm>
          <a:off x="2512441" y="1385452"/>
          <a:ext cx="276764" cy="103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7866"/>
              </a:lnTo>
              <a:lnTo>
                <a:pt x="276764" y="10378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E0A82-467E-4BB6-87C6-94DEF1770CC9}">
      <dsp:nvSpPr>
        <dsp:cNvPr id="0" name=""/>
        <dsp:cNvSpPr/>
      </dsp:nvSpPr>
      <dsp:spPr>
        <a:xfrm>
          <a:off x="2789206" y="1731407"/>
          <a:ext cx="2214116" cy="1383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Cytosolic alcohol dehydrogenase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(ADH)</a:t>
          </a:r>
          <a:endParaRPr lang="en-US" sz="2000" kern="1200" dirty="0"/>
        </a:p>
      </dsp:txBody>
      <dsp:txXfrm>
        <a:off x="2789206" y="1731407"/>
        <a:ext cx="2214116" cy="1383822"/>
      </dsp:txXfrm>
    </dsp:sp>
    <dsp:sp modelId="{A5587898-BC71-424F-9DFA-B6438FB6E16C}">
      <dsp:nvSpPr>
        <dsp:cNvPr id="0" name=""/>
        <dsp:cNvSpPr/>
      </dsp:nvSpPr>
      <dsp:spPr>
        <a:xfrm>
          <a:off x="2512441" y="1385452"/>
          <a:ext cx="276764" cy="2767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7645"/>
              </a:lnTo>
              <a:lnTo>
                <a:pt x="276764" y="27676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8E4B2-C7A9-43CF-AABA-7D5B9D3CA9E4}">
      <dsp:nvSpPr>
        <dsp:cNvPr id="0" name=""/>
        <dsp:cNvSpPr/>
      </dsp:nvSpPr>
      <dsp:spPr>
        <a:xfrm>
          <a:off x="2789206" y="3461185"/>
          <a:ext cx="2214116" cy="1383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Mitochondrial aldehyde dehydrogenase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(ALDH2)</a:t>
          </a:r>
          <a:endParaRPr lang="en-US" sz="2000" kern="1200" dirty="0"/>
        </a:p>
      </dsp:txBody>
      <dsp:txXfrm>
        <a:off x="2789206" y="3461185"/>
        <a:ext cx="2214116" cy="13838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5BA7EE-7B69-42B7-8720-721C55BCAEE4}">
      <dsp:nvSpPr>
        <dsp:cNvPr id="0" name=""/>
        <dsp:cNvSpPr/>
      </dsp:nvSpPr>
      <dsp:spPr>
        <a:xfrm>
          <a:off x="4114799" y="20333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93FEF-F956-4F3A-B226-C3CF350369FE}">
      <dsp:nvSpPr>
        <dsp:cNvPr id="0" name=""/>
        <dsp:cNvSpPr/>
      </dsp:nvSpPr>
      <dsp:spPr>
        <a:xfrm>
          <a:off x="4069079" y="203337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F9515-DE02-490E-82A5-27DAAEBA2F8D}">
      <dsp:nvSpPr>
        <dsp:cNvPr id="0" name=""/>
        <dsp:cNvSpPr/>
      </dsp:nvSpPr>
      <dsp:spPr>
        <a:xfrm>
          <a:off x="1203548" y="20333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0990F-D5E9-4B2C-9DE5-E31A7F773925}">
      <dsp:nvSpPr>
        <dsp:cNvPr id="0" name=""/>
        <dsp:cNvSpPr/>
      </dsp:nvSpPr>
      <dsp:spPr>
        <a:xfrm>
          <a:off x="2911803" y="830374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Alcoholic Liver Disease (ALD)</a:t>
          </a:r>
          <a:endParaRPr lang="en-US" sz="2700" kern="1200" dirty="0"/>
        </a:p>
      </dsp:txBody>
      <dsp:txXfrm>
        <a:off x="2911803" y="830374"/>
        <a:ext cx="2405992" cy="1202996"/>
      </dsp:txXfrm>
    </dsp:sp>
    <dsp:sp modelId="{71158BE9-BDAB-4642-8AB3-DEEECB2745F8}">
      <dsp:nvSpPr>
        <dsp:cNvPr id="0" name=""/>
        <dsp:cNvSpPr/>
      </dsp:nvSpPr>
      <dsp:spPr>
        <a:xfrm>
          <a:off x="552" y="25386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Fatty Liver</a:t>
          </a:r>
          <a:endParaRPr lang="en-US" sz="2700" kern="1200" dirty="0"/>
        </a:p>
      </dsp:txBody>
      <dsp:txXfrm>
        <a:off x="552" y="2538629"/>
        <a:ext cx="2405992" cy="1202996"/>
      </dsp:txXfrm>
    </dsp:sp>
    <dsp:sp modelId="{4928F744-7B67-406D-A80B-B804FDB3996D}">
      <dsp:nvSpPr>
        <dsp:cNvPr id="0" name=""/>
        <dsp:cNvSpPr/>
      </dsp:nvSpPr>
      <dsp:spPr>
        <a:xfrm>
          <a:off x="2911803" y="25386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Alcoholic Hepatitis</a:t>
          </a:r>
          <a:endParaRPr lang="en-US" sz="2700" kern="1200" dirty="0"/>
        </a:p>
      </dsp:txBody>
      <dsp:txXfrm>
        <a:off x="2911803" y="2538629"/>
        <a:ext cx="2405992" cy="1202996"/>
      </dsp:txXfrm>
    </dsp:sp>
    <dsp:sp modelId="{9F33AE0D-AD01-48B1-8466-CE380A622E68}">
      <dsp:nvSpPr>
        <dsp:cNvPr id="0" name=""/>
        <dsp:cNvSpPr/>
      </dsp:nvSpPr>
      <dsp:spPr>
        <a:xfrm>
          <a:off x="5823054" y="25386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Cirrhosis</a:t>
          </a:r>
          <a:endParaRPr lang="en-US" sz="2700" kern="1200" dirty="0"/>
        </a:p>
      </dsp:txBody>
      <dsp:txXfrm>
        <a:off x="5823054" y="2538629"/>
        <a:ext cx="2405992" cy="120299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5BA7EE-7B69-42B7-8720-721C55BCAEE4}">
      <dsp:nvSpPr>
        <dsp:cNvPr id="0" name=""/>
        <dsp:cNvSpPr/>
      </dsp:nvSpPr>
      <dsp:spPr>
        <a:xfrm>
          <a:off x="4114799" y="1260258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93FEF-F956-4F3A-B226-C3CF350369FE}">
      <dsp:nvSpPr>
        <dsp:cNvPr id="0" name=""/>
        <dsp:cNvSpPr/>
      </dsp:nvSpPr>
      <dsp:spPr>
        <a:xfrm>
          <a:off x="4069079" y="1260258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F9515-DE02-490E-82A5-27DAAEBA2F8D}">
      <dsp:nvSpPr>
        <dsp:cNvPr id="0" name=""/>
        <dsp:cNvSpPr/>
      </dsp:nvSpPr>
      <dsp:spPr>
        <a:xfrm>
          <a:off x="1203548" y="1260258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0990F-D5E9-4B2C-9DE5-E31A7F773925}">
      <dsp:nvSpPr>
        <dsp:cNvPr id="0" name=""/>
        <dsp:cNvSpPr/>
      </dsp:nvSpPr>
      <dsp:spPr>
        <a:xfrm>
          <a:off x="2911803" y="57261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Alcoholic Liver Disease (ALD)</a:t>
          </a:r>
          <a:endParaRPr lang="en-US" sz="2700" kern="1200" dirty="0"/>
        </a:p>
      </dsp:txBody>
      <dsp:txXfrm>
        <a:off x="2911803" y="57261"/>
        <a:ext cx="2405992" cy="1202996"/>
      </dsp:txXfrm>
    </dsp:sp>
    <dsp:sp modelId="{71158BE9-BDAB-4642-8AB3-DEEECB2745F8}">
      <dsp:nvSpPr>
        <dsp:cNvPr id="0" name=""/>
        <dsp:cNvSpPr/>
      </dsp:nvSpPr>
      <dsp:spPr>
        <a:xfrm>
          <a:off x="552" y="1765516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Fatty Liver</a:t>
          </a:r>
          <a:endParaRPr lang="en-US" sz="2700" kern="1200" dirty="0"/>
        </a:p>
      </dsp:txBody>
      <dsp:txXfrm>
        <a:off x="552" y="1765516"/>
        <a:ext cx="2405992" cy="1202996"/>
      </dsp:txXfrm>
    </dsp:sp>
    <dsp:sp modelId="{4928F744-7B67-406D-A80B-B804FDB3996D}">
      <dsp:nvSpPr>
        <dsp:cNvPr id="0" name=""/>
        <dsp:cNvSpPr/>
      </dsp:nvSpPr>
      <dsp:spPr>
        <a:xfrm>
          <a:off x="2911803" y="1765516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Alcoholic Hepatitis</a:t>
          </a:r>
          <a:endParaRPr lang="en-US" sz="2700" kern="1200" dirty="0"/>
        </a:p>
      </dsp:txBody>
      <dsp:txXfrm>
        <a:off x="2911803" y="1765516"/>
        <a:ext cx="2405992" cy="1202996"/>
      </dsp:txXfrm>
    </dsp:sp>
    <dsp:sp modelId="{9F33AE0D-AD01-48B1-8466-CE380A622E68}">
      <dsp:nvSpPr>
        <dsp:cNvPr id="0" name=""/>
        <dsp:cNvSpPr/>
      </dsp:nvSpPr>
      <dsp:spPr>
        <a:xfrm>
          <a:off x="5823054" y="1765516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Cirrhosis</a:t>
          </a:r>
          <a:endParaRPr lang="en-US" sz="2700" kern="1200" dirty="0"/>
        </a:p>
      </dsp:txBody>
      <dsp:txXfrm>
        <a:off x="5823054" y="1765516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A2388D-1F76-4D3F-8723-8C4CF63E3D1F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78502F-E889-4131-B68E-6054DA3CE7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6668C28-F1BC-4831-A2A7-1BD920B65B3E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02B4EBE-307F-43AC-9747-74006FA6E3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AEA68FC-F2F1-455D-9682-F9FB22E1F2E9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9AA1EE-B5F9-4A5A-A33D-AE3EBED98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13260-16FA-426C-87F2-5800829BE151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D6492-C277-4008-B8E7-A92F9DD64C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793AA-C41B-4228-B20E-812F353EAAD9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9CED3-A9A4-4D58-BD81-8756B84D6B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449ED-68E3-4746-BB89-22CF14C6F0E7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57F6F-6691-4B25-B667-75DB0D909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105E-21F5-4D0B-B308-E839E4E48AAE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742D-D86F-424A-99AA-8A9BDA41BB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A901C-CF35-4BD7-B102-1155F85BBF47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B34AA-A923-43DA-A7E5-9DA7B1E929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B9646-DE97-4654-A0BD-3F74C3260C24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54A83-2DBD-4D16-8328-F476891AD3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B151E-96E3-46C6-A499-D9D2077A8128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6BA8D-73C9-4697-B713-644124A3B8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8F341-A364-4D67-8142-05A518FEDA7E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08DAD-648C-43F9-8F2A-7B2603C91A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32759-0D51-4D6B-9F9A-81606D68413F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459C2-96F8-4369-B737-7C8F558644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F2832-C076-42FE-8A55-456AA365F7CA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44C0-BB2B-4790-B41B-A3FC903471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C2A8F-31ED-42F3-8FC0-F7D189D4AF12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0F73D-1D06-4224-AC8C-CFB9C27977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B6A52-0A9E-433A-92B3-6A40A9106CC3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1C905-016C-4D6F-9217-C249FDF9E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6F67-4EAA-40E9-98F0-9A43F7FD6D20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0AD1D-99E2-4C85-9EED-7F14BFBE5B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4EFB0-F5F8-4056-880D-13D905A23179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636F-F6D1-4DDA-A096-E33FC351D4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44C90-0B19-4922-A98F-C255CECAF567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31FFB-98A6-4D79-9FEC-F24685BF9C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2D4C6-C1E1-4685-8637-7BDB6FBB0D63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C7F09-E3A4-474D-B324-D2E2ED46AD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7620000" y="6096000"/>
            <a:ext cx="533400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Action Button: Back or Previous 10">
            <a:hlinkClick r:id="" action="ppaction://hlinkshowjump?jump=previousslide" highlightClick="1"/>
          </p:cNvPr>
          <p:cNvSpPr/>
          <p:nvPr userDrawn="1"/>
        </p:nvSpPr>
        <p:spPr>
          <a:xfrm>
            <a:off x="7010400" y="6096000"/>
            <a:ext cx="530225" cy="3571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7315200" y="5638800"/>
            <a:ext cx="530225" cy="3571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3E54A-A6F0-4F3C-B0DB-608E1BF1A2FA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B102326-7A3D-464D-B671-8A9087AC9D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B2ED1-338D-4D74-A9EB-8AF061D2B1E3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E5826-608C-41DE-897B-F82AD1A1E2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58AE-0523-4B3A-9A3B-F661D23676CF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806A2-1CE6-4812-895E-3CCBEFC758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F4560A2-BAB5-49CA-9814-3367BF59381B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F2DD764-EC13-4826-A5CC-6AC03A688F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14E60B4-4C71-4B78-A8E1-A0F8FD5F0EC4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153DBB69-D4EE-41F0-AA49-2F4777457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12700" y="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642D5C0-7D64-4138-A6E2-D33121ED4A2F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49D7590-2A0F-42E6-A12B-A344F846FB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7620000" y="6096000"/>
            <a:ext cx="533400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Action Button: Back or Previous 11">
            <a:hlinkClick r:id="" action="ppaction://hlinkshowjump?jump=previousslide" highlightClick="1"/>
          </p:cNvPr>
          <p:cNvSpPr/>
          <p:nvPr userDrawn="1"/>
        </p:nvSpPr>
        <p:spPr>
          <a:xfrm>
            <a:off x="7010400" y="6096000"/>
            <a:ext cx="530225" cy="3571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Action Button: Home 14">
            <a:hlinkClick r:id="rId13" action="ppaction://hlinksldjump" highlightClick="1"/>
          </p:cNvPr>
          <p:cNvSpPr/>
          <p:nvPr userDrawn="1"/>
        </p:nvSpPr>
        <p:spPr>
          <a:xfrm>
            <a:off x="7315200" y="5638800"/>
            <a:ext cx="530225" cy="3571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10" r:id="rId4"/>
    <p:sldLayoutId id="2147483729" r:id="rId5"/>
    <p:sldLayoutId id="2147483711" r:id="rId6"/>
    <p:sldLayoutId id="2147483712" r:id="rId7"/>
    <p:sldLayoutId id="2147483730" r:id="rId8"/>
    <p:sldLayoutId id="2147483731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b="1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F0CF1D-727E-486D-B1A4-667BAE5FA5EE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2CDD7B-F6BE-44AC-A40D-B370A6D3A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27.xml"/><Relationship Id="rId7" Type="http://schemas.openxmlformats.org/officeDocument/2006/relationships/image" Target="../media/image9.wmf"/><Relationship Id="rId2" Type="http://schemas.openxmlformats.org/officeDocument/2006/relationships/slide" Target="slide26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5.xml"/><Relationship Id="rId5" Type="http://schemas.openxmlformats.org/officeDocument/2006/relationships/slide" Target="slide29.xml"/><Relationship Id="rId4" Type="http://schemas.openxmlformats.org/officeDocument/2006/relationships/slide" Target="slide28.xml"/><Relationship Id="rId9" Type="http://schemas.openxmlformats.org/officeDocument/2006/relationships/slide" Target="slide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3" Type="http://schemas.openxmlformats.org/officeDocument/2006/relationships/slide" Target="slide7.xml"/><Relationship Id="rId7" Type="http://schemas.openxmlformats.org/officeDocument/2006/relationships/slide" Target="slide3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1.xml"/><Relationship Id="rId4" Type="http://schemas.openxmlformats.org/officeDocument/2006/relationships/slide" Target="slide13.xml"/><Relationship Id="rId9" Type="http://schemas.openxmlformats.org/officeDocument/2006/relationships/slide" Target="slide4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pubs.niaaa.nih.gov/publications/arh313/196-214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Caring for the patient in Alcohol Withdrawal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/>
              <a:t>Cortney K. Muns, BSN,RN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/>
              <a:t>Alverno College MSN Candidate</a:t>
            </a:r>
          </a:p>
        </p:txBody>
      </p:sp>
      <p:sp>
        <p:nvSpPr>
          <p:cNvPr id="27651" name="TextBox 5"/>
          <p:cNvSpPr txBox="1">
            <a:spLocks noChangeArrowheads="1"/>
          </p:cNvSpPr>
          <p:nvPr/>
        </p:nvSpPr>
        <p:spPr bwMode="auto">
          <a:xfrm>
            <a:off x="381000" y="6019800"/>
            <a:ext cx="3962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entury Gothic" pitchFamily="34" charset="0"/>
              </a:rPr>
              <a:t>Click on the arrow to proceed to the next slide.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3" descr="GABA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5572125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Neurotransmitter binding</a:t>
            </a:r>
            <a:endParaRPr lang="en-US" dirty="0"/>
          </a:p>
        </p:txBody>
      </p:sp>
      <p:sp>
        <p:nvSpPr>
          <p:cNvPr id="37891" name="Content Placeholder 4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Trebuchet MS" pitchFamily="34" charset="0"/>
              </a:rPr>
              <a:t>NIAAA, 2009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1" y="1600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Benzodiazepines bind here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3810002" y="2209799"/>
            <a:ext cx="3809999" cy="72526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     glutamate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sz="1800" b="1" dirty="0" smtClean="0"/>
              <a:t>Exhibits excitatory effects on the brain</a:t>
            </a:r>
          </a:p>
          <a:p>
            <a:pPr eaLnBrk="1" hangingPunct="1"/>
            <a:r>
              <a:rPr lang="en-US" sz="1800" b="1" dirty="0" smtClean="0"/>
              <a:t>Like GABA, is found all over the brain</a:t>
            </a:r>
          </a:p>
          <a:p>
            <a:pPr eaLnBrk="1" hangingPunct="1"/>
            <a:r>
              <a:rPr lang="en-US" sz="1800" b="1" dirty="0" smtClean="0"/>
              <a:t>Binds to NMDA receptors in the brain</a:t>
            </a:r>
          </a:p>
          <a:p>
            <a:pPr eaLnBrk="1" hangingPunct="1"/>
            <a:r>
              <a:rPr lang="en-US" sz="1800" b="1" dirty="0" smtClean="0"/>
              <a:t>Acute alcohol exposure inhibits glutamate transmission, causing neuronal excitability (leading to seizures)</a:t>
            </a:r>
          </a:p>
          <a:p>
            <a:pPr eaLnBrk="1" hangingPunct="1"/>
            <a:r>
              <a:rPr lang="en-US" sz="1800" b="1" dirty="0" smtClean="0"/>
              <a:t>Chronic alcohol exposure increases the number of NMDA receptors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8435" name="Text Placeholder 5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1800" b="1" dirty="0" smtClean="0"/>
              <a:t>Increased numbers of NMDA receptors leads to withdrawal hyper excitability and alcohol induced neuronal damage when GABA cannot produce inhibitory effects</a:t>
            </a:r>
          </a:p>
          <a:p>
            <a:pPr eaLnBrk="1" hangingPunct="1"/>
            <a:r>
              <a:rPr lang="en-US" sz="1800" b="1" dirty="0" smtClean="0"/>
              <a:t>Involved in cognitive functions such as learning and memory</a:t>
            </a:r>
          </a:p>
          <a:p>
            <a:pPr eaLnBrk="1" hangingPunct="1"/>
            <a:r>
              <a:rPr lang="en-US" sz="1800" b="1" dirty="0" smtClean="0"/>
              <a:t>Drugs that act to reduce receptors involved with glutamate such as memantine and topiramate are either being studied or used for treatment</a:t>
            </a:r>
          </a:p>
          <a:p>
            <a:pPr eaLnBrk="1" hangingPunct="1"/>
            <a:endParaRPr lang="en-US" sz="1800" dirty="0" smtClean="0"/>
          </a:p>
        </p:txBody>
      </p:sp>
      <p:sp>
        <p:nvSpPr>
          <p:cNvPr id="36869" name="TextBox 7"/>
          <p:cNvSpPr txBox="1">
            <a:spLocks noChangeArrowheads="1"/>
          </p:cNvSpPr>
          <p:nvPr/>
        </p:nvSpPr>
        <p:spPr bwMode="auto">
          <a:xfrm>
            <a:off x="533400" y="6400800"/>
            <a:ext cx="167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Lovinger,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Neurotransmitter Basics: a quick review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GABA is an inhibitory neurotransmitter</a:t>
            </a:r>
          </a:p>
          <a:p>
            <a:r>
              <a:rPr lang="en-US" sz="2000" dirty="0" smtClean="0"/>
              <a:t>GABA and alcohol bind to the same receptors</a:t>
            </a:r>
          </a:p>
          <a:p>
            <a:r>
              <a:rPr lang="en-US" sz="2000" dirty="0" smtClean="0"/>
              <a:t>In alcohol withdrawal treatment, benzodiazepines bind to those same receptors, preventing neurological withdrawal symptoms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Glutamate in an excitatory neurotransmitter</a:t>
            </a:r>
          </a:p>
          <a:p>
            <a:r>
              <a:rPr lang="en-US" sz="2000" dirty="0" smtClean="0"/>
              <a:t>Alcohol binds to certain receptors to produce sedating effects and long term use causes increased NMDA receptors</a:t>
            </a:r>
          </a:p>
          <a:p>
            <a:r>
              <a:rPr lang="en-US" sz="2000" dirty="0" smtClean="0"/>
              <a:t>In the absence of alcohol, NMDA and glutamate create excitability since GABA is not present to inhibit this (seizures)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Hypothalamic-Pituitary-Adrenal (HPA) Axis</a:t>
            </a:r>
            <a:endParaRPr lang="en-US" dirty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Neuroendocrine response to stress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(Brain)(Hormones)</a:t>
            </a:r>
          </a:p>
          <a:p>
            <a:pPr eaLnBrk="1" hangingPunct="1"/>
            <a:r>
              <a:rPr lang="en-US" sz="2400" dirty="0" smtClean="0"/>
              <a:t>Contributes to psychological and physiological responses to alcohol</a:t>
            </a:r>
          </a:p>
          <a:p>
            <a:pPr eaLnBrk="1" hangingPunct="1"/>
            <a:r>
              <a:rPr lang="en-US" sz="2400" dirty="0" smtClean="0"/>
              <a:t>Ultimately stimulates glucocorticoid secretion</a:t>
            </a:r>
          </a:p>
          <a:p>
            <a:pPr eaLnBrk="1" hangingPunct="1"/>
            <a:r>
              <a:rPr lang="en-US" sz="2400" dirty="0" smtClean="0"/>
              <a:t>Three way relationship exists between alcohol use, glucocorticoid secretion, and aging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sz="3600" dirty="0" smtClean="0"/>
          </a:p>
        </p:txBody>
      </p:sp>
      <p:sp>
        <p:nvSpPr>
          <p:cNvPr id="38915" name="TextBox 4"/>
          <p:cNvSpPr txBox="1">
            <a:spLocks noChangeArrowheads="1"/>
          </p:cNvSpPr>
          <p:nvPr/>
        </p:nvSpPr>
        <p:spPr bwMode="auto">
          <a:xfrm>
            <a:off x="533400" y="6324600"/>
            <a:ext cx="30035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Hutchison &amp; Spencer, </a:t>
            </a:r>
            <a:r>
              <a:rPr lang="en-US" dirty="0" smtClean="0">
                <a:latin typeface="Trebuchet MS" pitchFamily="34" charset="0"/>
              </a:rPr>
              <a:t>1999 </a:t>
            </a:r>
            <a:endParaRPr lang="en-US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Hypothalamic-Pituitary-Adrenal (HPA) Axis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/>
              <a:t>So now what?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/>
              <a:t>Cortisol released from the adrenal glands of the kidneys prevent further release of CRH and ACTH.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/>
              <a:t>Is this a negative or positive feedback loop? Think about it and save it for the end of the section.  </a:t>
            </a:r>
          </a:p>
        </p:txBody>
      </p:sp>
      <p:pic>
        <p:nvPicPr>
          <p:cNvPr id="1027" name="Picture 3" descr="C:\Users\Cortney\AppData\Local\Microsoft\Windows\Temporary Internet Files\Content.IE5\18NO8BY9\MCHM0030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752600"/>
            <a:ext cx="152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228600" y="1524000"/>
            <a:ext cx="198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Stressful situation</a:t>
            </a:r>
          </a:p>
          <a:p>
            <a:r>
              <a:rPr lang="en-US" dirty="0"/>
              <a:t>(alcohol intoxication)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524000" y="2057400"/>
            <a:ext cx="977900" cy="255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19400" y="2667000"/>
            <a:ext cx="11636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Hypothalamus</a:t>
            </a:r>
          </a:p>
        </p:txBody>
      </p:sp>
      <p:sp>
        <p:nvSpPr>
          <p:cNvPr id="11" name="Oval 10">
            <a:hlinkClick r:id="rId3" action="ppaction://hlinksldjump" tooltip="Corticotropin-Releasing Hormone (CRH)"/>
          </p:cNvPr>
          <p:cNvSpPr/>
          <p:nvPr/>
        </p:nvSpPr>
        <p:spPr>
          <a:xfrm>
            <a:off x="2895600" y="1828800"/>
            <a:ext cx="914400" cy="914400"/>
          </a:xfrm>
          <a:prstGeom prst="ellipse">
            <a:avLst/>
          </a:prstGeom>
          <a:solidFill>
            <a:schemeClr val="accent2">
              <a:alpha val="0"/>
            </a:schemeClr>
          </a:solidFill>
          <a:ln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5181600" y="1828800"/>
            <a:ext cx="457200" cy="800100"/>
          </a:xfrm>
          <a:custGeom>
            <a:avLst/>
            <a:gdLst>
              <a:gd name="connsiteX0" fmla="*/ 196997 w 476397"/>
              <a:gd name="connsiteY0" fmla="*/ 0 h 800100"/>
              <a:gd name="connsiteX1" fmla="*/ 196997 w 476397"/>
              <a:gd name="connsiteY1" fmla="*/ 0 h 800100"/>
              <a:gd name="connsiteX2" fmla="*/ 184297 w 476397"/>
              <a:gd name="connsiteY2" fmla="*/ 177800 h 800100"/>
              <a:gd name="connsiteX3" fmla="*/ 158897 w 476397"/>
              <a:gd name="connsiteY3" fmla="*/ 254000 h 800100"/>
              <a:gd name="connsiteX4" fmla="*/ 133497 w 476397"/>
              <a:gd name="connsiteY4" fmla="*/ 330200 h 800100"/>
              <a:gd name="connsiteX5" fmla="*/ 120797 w 476397"/>
              <a:gd name="connsiteY5" fmla="*/ 368300 h 800100"/>
              <a:gd name="connsiteX6" fmla="*/ 95397 w 476397"/>
              <a:gd name="connsiteY6" fmla="*/ 406400 h 800100"/>
              <a:gd name="connsiteX7" fmla="*/ 82697 w 476397"/>
              <a:gd name="connsiteY7" fmla="*/ 444500 h 800100"/>
              <a:gd name="connsiteX8" fmla="*/ 57297 w 476397"/>
              <a:gd name="connsiteY8" fmla="*/ 495300 h 800100"/>
              <a:gd name="connsiteX9" fmla="*/ 19197 w 476397"/>
              <a:gd name="connsiteY9" fmla="*/ 596900 h 800100"/>
              <a:gd name="connsiteX10" fmla="*/ 69997 w 476397"/>
              <a:gd name="connsiteY10" fmla="*/ 774700 h 800100"/>
              <a:gd name="connsiteX11" fmla="*/ 108097 w 476397"/>
              <a:gd name="connsiteY11" fmla="*/ 800100 h 800100"/>
              <a:gd name="connsiteX12" fmla="*/ 196997 w 476397"/>
              <a:gd name="connsiteY12" fmla="*/ 787400 h 800100"/>
              <a:gd name="connsiteX13" fmla="*/ 273197 w 476397"/>
              <a:gd name="connsiteY13" fmla="*/ 762000 h 800100"/>
              <a:gd name="connsiteX14" fmla="*/ 311297 w 476397"/>
              <a:gd name="connsiteY14" fmla="*/ 749300 h 800100"/>
              <a:gd name="connsiteX15" fmla="*/ 349397 w 476397"/>
              <a:gd name="connsiteY15" fmla="*/ 736600 h 800100"/>
              <a:gd name="connsiteX16" fmla="*/ 387497 w 476397"/>
              <a:gd name="connsiteY16" fmla="*/ 723900 h 800100"/>
              <a:gd name="connsiteX17" fmla="*/ 463697 w 476397"/>
              <a:gd name="connsiteY17" fmla="*/ 571500 h 800100"/>
              <a:gd name="connsiteX18" fmla="*/ 476397 w 476397"/>
              <a:gd name="connsiteY18" fmla="*/ 533400 h 800100"/>
              <a:gd name="connsiteX19" fmla="*/ 463697 w 476397"/>
              <a:gd name="connsiteY19" fmla="*/ 469900 h 800100"/>
              <a:gd name="connsiteX20" fmla="*/ 438297 w 476397"/>
              <a:gd name="connsiteY20" fmla="*/ 393700 h 800100"/>
              <a:gd name="connsiteX21" fmla="*/ 412897 w 476397"/>
              <a:gd name="connsiteY21" fmla="*/ 304800 h 800100"/>
              <a:gd name="connsiteX22" fmla="*/ 400197 w 476397"/>
              <a:gd name="connsiteY22" fmla="*/ 203200 h 800100"/>
              <a:gd name="connsiteX23" fmla="*/ 387497 w 476397"/>
              <a:gd name="connsiteY23" fmla="*/ 139700 h 800100"/>
              <a:gd name="connsiteX24" fmla="*/ 387497 w 476397"/>
              <a:gd name="connsiteY24" fmla="*/ 12700 h 800100"/>
              <a:gd name="connsiteX25" fmla="*/ 374797 w 476397"/>
              <a:gd name="connsiteY25" fmla="*/ 12700 h 800100"/>
              <a:gd name="connsiteX26" fmla="*/ 387497 w 476397"/>
              <a:gd name="connsiteY26" fmla="*/ 635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76397" h="800100">
                <a:moveTo>
                  <a:pt x="196997" y="0"/>
                </a:moveTo>
                <a:lnTo>
                  <a:pt x="196997" y="0"/>
                </a:lnTo>
                <a:cubicBezTo>
                  <a:pt x="192764" y="59267"/>
                  <a:pt x="193111" y="119040"/>
                  <a:pt x="184297" y="177800"/>
                </a:cubicBezTo>
                <a:cubicBezTo>
                  <a:pt x="180325" y="204278"/>
                  <a:pt x="167364" y="228600"/>
                  <a:pt x="158897" y="254000"/>
                </a:cubicBezTo>
                <a:lnTo>
                  <a:pt x="133497" y="330200"/>
                </a:lnTo>
                <a:cubicBezTo>
                  <a:pt x="129264" y="342900"/>
                  <a:pt x="128223" y="357161"/>
                  <a:pt x="120797" y="368300"/>
                </a:cubicBezTo>
                <a:cubicBezTo>
                  <a:pt x="112330" y="381000"/>
                  <a:pt x="102223" y="392748"/>
                  <a:pt x="95397" y="406400"/>
                </a:cubicBezTo>
                <a:cubicBezTo>
                  <a:pt x="89410" y="418374"/>
                  <a:pt x="87970" y="432195"/>
                  <a:pt x="82697" y="444500"/>
                </a:cubicBezTo>
                <a:cubicBezTo>
                  <a:pt x="75239" y="461901"/>
                  <a:pt x="63944" y="477573"/>
                  <a:pt x="57297" y="495300"/>
                </a:cubicBezTo>
                <a:cubicBezTo>
                  <a:pt x="5422" y="633634"/>
                  <a:pt x="89914" y="455466"/>
                  <a:pt x="19197" y="596900"/>
                </a:cubicBezTo>
                <a:cubicBezTo>
                  <a:pt x="30486" y="721078"/>
                  <a:pt x="0" y="716369"/>
                  <a:pt x="69997" y="774700"/>
                </a:cubicBezTo>
                <a:cubicBezTo>
                  <a:pt x="81723" y="784471"/>
                  <a:pt x="95397" y="791633"/>
                  <a:pt x="108097" y="800100"/>
                </a:cubicBezTo>
                <a:cubicBezTo>
                  <a:pt x="137730" y="795867"/>
                  <a:pt x="167829" y="794131"/>
                  <a:pt x="196997" y="787400"/>
                </a:cubicBezTo>
                <a:cubicBezTo>
                  <a:pt x="223085" y="781380"/>
                  <a:pt x="247797" y="770467"/>
                  <a:pt x="273197" y="762000"/>
                </a:cubicBezTo>
                <a:lnTo>
                  <a:pt x="311297" y="749300"/>
                </a:lnTo>
                <a:lnTo>
                  <a:pt x="349397" y="736600"/>
                </a:lnTo>
                <a:lnTo>
                  <a:pt x="387497" y="723900"/>
                </a:lnTo>
                <a:cubicBezTo>
                  <a:pt x="453149" y="625423"/>
                  <a:pt x="428644" y="676660"/>
                  <a:pt x="463697" y="571500"/>
                </a:cubicBezTo>
                <a:lnTo>
                  <a:pt x="476397" y="533400"/>
                </a:lnTo>
                <a:cubicBezTo>
                  <a:pt x="472164" y="512233"/>
                  <a:pt x="469377" y="490725"/>
                  <a:pt x="463697" y="469900"/>
                </a:cubicBezTo>
                <a:cubicBezTo>
                  <a:pt x="456652" y="444069"/>
                  <a:pt x="444791" y="419675"/>
                  <a:pt x="438297" y="393700"/>
                </a:cubicBezTo>
                <a:cubicBezTo>
                  <a:pt x="422350" y="329913"/>
                  <a:pt x="431117" y="359459"/>
                  <a:pt x="412897" y="304800"/>
                </a:cubicBezTo>
                <a:cubicBezTo>
                  <a:pt x="408664" y="270933"/>
                  <a:pt x="405387" y="236933"/>
                  <a:pt x="400197" y="203200"/>
                </a:cubicBezTo>
                <a:cubicBezTo>
                  <a:pt x="396915" y="181865"/>
                  <a:pt x="388933" y="161238"/>
                  <a:pt x="387497" y="139700"/>
                </a:cubicBezTo>
                <a:cubicBezTo>
                  <a:pt x="384681" y="97460"/>
                  <a:pt x="387497" y="55033"/>
                  <a:pt x="387497" y="12700"/>
                </a:cubicBezTo>
                <a:lnTo>
                  <a:pt x="374797" y="12700"/>
                </a:lnTo>
                <a:lnTo>
                  <a:pt x="387497" y="6350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5486400" y="1828800"/>
            <a:ext cx="355600" cy="781050"/>
          </a:xfrm>
          <a:custGeom>
            <a:avLst/>
            <a:gdLst>
              <a:gd name="connsiteX0" fmla="*/ 165100 w 355600"/>
              <a:gd name="connsiteY0" fmla="*/ 0 h 781026"/>
              <a:gd name="connsiteX1" fmla="*/ 165100 w 355600"/>
              <a:gd name="connsiteY1" fmla="*/ 0 h 781026"/>
              <a:gd name="connsiteX2" fmla="*/ 177800 w 355600"/>
              <a:gd name="connsiteY2" fmla="*/ 114300 h 781026"/>
              <a:gd name="connsiteX3" fmla="*/ 203200 w 355600"/>
              <a:gd name="connsiteY3" fmla="*/ 228600 h 781026"/>
              <a:gd name="connsiteX4" fmla="*/ 228600 w 355600"/>
              <a:gd name="connsiteY4" fmla="*/ 304800 h 781026"/>
              <a:gd name="connsiteX5" fmla="*/ 279400 w 355600"/>
              <a:gd name="connsiteY5" fmla="*/ 381000 h 781026"/>
              <a:gd name="connsiteX6" fmla="*/ 317500 w 355600"/>
              <a:gd name="connsiteY6" fmla="*/ 406400 h 781026"/>
              <a:gd name="connsiteX7" fmla="*/ 342900 w 355600"/>
              <a:gd name="connsiteY7" fmla="*/ 482600 h 781026"/>
              <a:gd name="connsiteX8" fmla="*/ 355600 w 355600"/>
              <a:gd name="connsiteY8" fmla="*/ 520700 h 781026"/>
              <a:gd name="connsiteX9" fmla="*/ 330200 w 355600"/>
              <a:gd name="connsiteY9" fmla="*/ 723900 h 781026"/>
              <a:gd name="connsiteX10" fmla="*/ 304800 w 355600"/>
              <a:gd name="connsiteY10" fmla="*/ 762000 h 781026"/>
              <a:gd name="connsiteX11" fmla="*/ 266700 w 355600"/>
              <a:gd name="connsiteY11" fmla="*/ 774700 h 781026"/>
              <a:gd name="connsiteX12" fmla="*/ 139700 w 355600"/>
              <a:gd name="connsiteY12" fmla="*/ 762000 h 781026"/>
              <a:gd name="connsiteX13" fmla="*/ 88900 w 355600"/>
              <a:gd name="connsiteY13" fmla="*/ 685800 h 781026"/>
              <a:gd name="connsiteX14" fmla="*/ 50800 w 355600"/>
              <a:gd name="connsiteY14" fmla="*/ 673100 h 781026"/>
              <a:gd name="connsiteX15" fmla="*/ 25400 w 355600"/>
              <a:gd name="connsiteY15" fmla="*/ 635000 h 781026"/>
              <a:gd name="connsiteX16" fmla="*/ 12700 w 355600"/>
              <a:gd name="connsiteY16" fmla="*/ 596900 h 781026"/>
              <a:gd name="connsiteX17" fmla="*/ 0 w 355600"/>
              <a:gd name="connsiteY17" fmla="*/ 596900 h 781026"/>
              <a:gd name="connsiteX18" fmla="*/ 0 w 355600"/>
              <a:gd name="connsiteY18" fmla="*/ 596900 h 781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55600" h="781026">
                <a:moveTo>
                  <a:pt x="165100" y="0"/>
                </a:moveTo>
                <a:lnTo>
                  <a:pt x="165100" y="0"/>
                </a:lnTo>
                <a:cubicBezTo>
                  <a:pt x="169333" y="38100"/>
                  <a:pt x="172379" y="76351"/>
                  <a:pt x="177800" y="114300"/>
                </a:cubicBezTo>
                <a:cubicBezTo>
                  <a:pt x="181096" y="137371"/>
                  <a:pt x="195637" y="203390"/>
                  <a:pt x="203200" y="228600"/>
                </a:cubicBezTo>
                <a:cubicBezTo>
                  <a:pt x="210893" y="254245"/>
                  <a:pt x="213748" y="282523"/>
                  <a:pt x="228600" y="304800"/>
                </a:cubicBezTo>
                <a:cubicBezTo>
                  <a:pt x="245533" y="330200"/>
                  <a:pt x="254000" y="364067"/>
                  <a:pt x="279400" y="381000"/>
                </a:cubicBezTo>
                <a:lnTo>
                  <a:pt x="317500" y="406400"/>
                </a:lnTo>
                <a:lnTo>
                  <a:pt x="342900" y="482600"/>
                </a:lnTo>
                <a:lnTo>
                  <a:pt x="355600" y="520700"/>
                </a:lnTo>
                <a:cubicBezTo>
                  <a:pt x="354211" y="535984"/>
                  <a:pt x="345946" y="681909"/>
                  <a:pt x="330200" y="723900"/>
                </a:cubicBezTo>
                <a:cubicBezTo>
                  <a:pt x="324841" y="738192"/>
                  <a:pt x="316719" y="752465"/>
                  <a:pt x="304800" y="762000"/>
                </a:cubicBezTo>
                <a:cubicBezTo>
                  <a:pt x="294347" y="770363"/>
                  <a:pt x="279400" y="770467"/>
                  <a:pt x="266700" y="774700"/>
                </a:cubicBezTo>
                <a:cubicBezTo>
                  <a:pt x="224367" y="770467"/>
                  <a:pt x="177753" y="781026"/>
                  <a:pt x="139700" y="762000"/>
                </a:cubicBezTo>
                <a:cubicBezTo>
                  <a:pt x="112396" y="748348"/>
                  <a:pt x="117860" y="695453"/>
                  <a:pt x="88900" y="685800"/>
                </a:cubicBezTo>
                <a:lnTo>
                  <a:pt x="50800" y="673100"/>
                </a:lnTo>
                <a:cubicBezTo>
                  <a:pt x="42333" y="660400"/>
                  <a:pt x="32226" y="648652"/>
                  <a:pt x="25400" y="635000"/>
                </a:cubicBezTo>
                <a:cubicBezTo>
                  <a:pt x="19413" y="623026"/>
                  <a:pt x="20126" y="608039"/>
                  <a:pt x="12700" y="596900"/>
                </a:cubicBezTo>
                <a:cubicBezTo>
                  <a:pt x="10352" y="593378"/>
                  <a:pt x="4233" y="596900"/>
                  <a:pt x="0" y="596900"/>
                </a:cubicBezTo>
                <a:lnTo>
                  <a:pt x="0" y="596900"/>
                </a:lnTo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>
            <a:hlinkClick r:id="rId3" action="ppaction://hlinksldjump" tooltip="Adrenocorticotropic Hormone (ACTH)"/>
          </p:cNvPr>
          <p:cNvSpPr/>
          <p:nvPr/>
        </p:nvSpPr>
        <p:spPr>
          <a:xfrm>
            <a:off x="5486400" y="2209800"/>
            <a:ext cx="304800" cy="3048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>
            <a:off x="4267200" y="2057400"/>
            <a:ext cx="977900" cy="255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953000" y="2667000"/>
            <a:ext cx="1190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Pituitary Gland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6096000" y="2057400"/>
            <a:ext cx="8255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629400" y="2895600"/>
            <a:ext cx="17952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            Adrenal </a:t>
            </a:r>
            <a:r>
              <a:rPr lang="en-US" sz="1200" dirty="0"/>
              <a:t>Glands </a:t>
            </a:r>
          </a:p>
        </p:txBody>
      </p:sp>
      <p:sp>
        <p:nvSpPr>
          <p:cNvPr id="16" name="Oval 15">
            <a:hlinkClick r:id="rId3" action="ppaction://hlinksldjump" tooltip="Cortisol"/>
          </p:cNvPr>
          <p:cNvSpPr/>
          <p:nvPr/>
        </p:nvSpPr>
        <p:spPr>
          <a:xfrm>
            <a:off x="6858000" y="1752600"/>
            <a:ext cx="762000" cy="6858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9954" name="TextBox 20"/>
          <p:cNvSpPr txBox="1">
            <a:spLocks noChangeArrowheads="1"/>
          </p:cNvSpPr>
          <p:nvPr/>
        </p:nvSpPr>
        <p:spPr bwMode="auto">
          <a:xfrm>
            <a:off x="304800" y="2895600"/>
            <a:ext cx="252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Hint: Roll mouse over body parts to reveal what they release.</a:t>
            </a:r>
          </a:p>
        </p:txBody>
      </p:sp>
      <p:sp>
        <p:nvSpPr>
          <p:cNvPr id="39955" name="TextBox 23"/>
          <p:cNvSpPr txBox="1">
            <a:spLocks noChangeArrowheads="1"/>
          </p:cNvSpPr>
          <p:nvPr/>
        </p:nvSpPr>
        <p:spPr bwMode="auto">
          <a:xfrm>
            <a:off x="1066800" y="63246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9956" name="TextBox 24"/>
          <p:cNvSpPr txBox="1">
            <a:spLocks noChangeArrowheads="1"/>
          </p:cNvSpPr>
          <p:nvPr/>
        </p:nvSpPr>
        <p:spPr bwMode="auto">
          <a:xfrm>
            <a:off x="533400" y="6324600"/>
            <a:ext cx="47411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Hutchison &amp; Spencer, </a:t>
            </a:r>
            <a:r>
              <a:rPr lang="en-US" dirty="0" smtClean="0">
                <a:latin typeface="Trebuchet MS" pitchFamily="34" charset="0"/>
              </a:rPr>
              <a:t>1999 &amp; Microsoft 2007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15200" y="1905000"/>
            <a:ext cx="440401" cy="868218"/>
          </a:xfrm>
          <a:custGeom>
            <a:avLst/>
            <a:gdLst>
              <a:gd name="connsiteX0" fmla="*/ 46701 w 440401"/>
              <a:gd name="connsiteY0" fmla="*/ 347518 h 868218"/>
              <a:gd name="connsiteX1" fmla="*/ 8601 w 440401"/>
              <a:gd name="connsiteY1" fmla="*/ 322118 h 868218"/>
              <a:gd name="connsiteX2" fmla="*/ 46701 w 440401"/>
              <a:gd name="connsiteY2" fmla="*/ 106218 h 868218"/>
              <a:gd name="connsiteX3" fmla="*/ 84801 w 440401"/>
              <a:gd name="connsiteY3" fmla="*/ 68118 h 868218"/>
              <a:gd name="connsiteX4" fmla="*/ 110201 w 440401"/>
              <a:gd name="connsiteY4" fmla="*/ 30018 h 868218"/>
              <a:gd name="connsiteX5" fmla="*/ 186401 w 440401"/>
              <a:gd name="connsiteY5" fmla="*/ 4618 h 868218"/>
              <a:gd name="connsiteX6" fmla="*/ 237201 w 440401"/>
              <a:gd name="connsiteY6" fmla="*/ 55418 h 868218"/>
              <a:gd name="connsiteX7" fmla="*/ 288001 w 440401"/>
              <a:gd name="connsiteY7" fmla="*/ 131618 h 868218"/>
              <a:gd name="connsiteX8" fmla="*/ 351501 w 440401"/>
              <a:gd name="connsiteY8" fmla="*/ 245918 h 868218"/>
              <a:gd name="connsiteX9" fmla="*/ 364201 w 440401"/>
              <a:gd name="connsiteY9" fmla="*/ 284018 h 868218"/>
              <a:gd name="connsiteX10" fmla="*/ 376901 w 440401"/>
              <a:gd name="connsiteY10" fmla="*/ 334818 h 868218"/>
              <a:gd name="connsiteX11" fmla="*/ 402301 w 440401"/>
              <a:gd name="connsiteY11" fmla="*/ 372918 h 868218"/>
              <a:gd name="connsiteX12" fmla="*/ 415001 w 440401"/>
              <a:gd name="connsiteY12" fmla="*/ 423718 h 868218"/>
              <a:gd name="connsiteX13" fmla="*/ 440401 w 440401"/>
              <a:gd name="connsiteY13" fmla="*/ 550718 h 868218"/>
              <a:gd name="connsiteX14" fmla="*/ 427701 w 440401"/>
              <a:gd name="connsiteY14" fmla="*/ 639618 h 868218"/>
              <a:gd name="connsiteX15" fmla="*/ 376901 w 440401"/>
              <a:gd name="connsiteY15" fmla="*/ 779318 h 868218"/>
              <a:gd name="connsiteX16" fmla="*/ 338801 w 440401"/>
              <a:gd name="connsiteY16" fmla="*/ 804718 h 868218"/>
              <a:gd name="connsiteX17" fmla="*/ 300701 w 440401"/>
              <a:gd name="connsiteY17" fmla="*/ 842818 h 868218"/>
              <a:gd name="connsiteX18" fmla="*/ 224501 w 440401"/>
              <a:gd name="connsiteY18" fmla="*/ 868218 h 868218"/>
              <a:gd name="connsiteX19" fmla="*/ 148301 w 440401"/>
              <a:gd name="connsiteY19" fmla="*/ 855518 h 868218"/>
              <a:gd name="connsiteX20" fmla="*/ 72101 w 440401"/>
              <a:gd name="connsiteY20" fmla="*/ 804718 h 868218"/>
              <a:gd name="connsiteX21" fmla="*/ 21301 w 440401"/>
              <a:gd name="connsiteY21" fmla="*/ 728518 h 868218"/>
              <a:gd name="connsiteX22" fmla="*/ 34001 w 440401"/>
              <a:gd name="connsiteY22" fmla="*/ 563418 h 868218"/>
              <a:gd name="connsiteX23" fmla="*/ 72101 w 440401"/>
              <a:gd name="connsiteY23" fmla="*/ 487218 h 868218"/>
              <a:gd name="connsiteX24" fmla="*/ 84801 w 440401"/>
              <a:gd name="connsiteY24" fmla="*/ 449118 h 868218"/>
              <a:gd name="connsiteX25" fmla="*/ 72101 w 440401"/>
              <a:gd name="connsiteY25" fmla="*/ 411018 h 868218"/>
              <a:gd name="connsiteX26" fmla="*/ 46701 w 440401"/>
              <a:gd name="connsiteY26" fmla="*/ 347518 h 868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40401" h="868218">
                <a:moveTo>
                  <a:pt x="46701" y="347518"/>
                </a:moveTo>
                <a:cubicBezTo>
                  <a:pt x="36118" y="332701"/>
                  <a:pt x="10618" y="337248"/>
                  <a:pt x="8601" y="322118"/>
                </a:cubicBezTo>
                <a:cubicBezTo>
                  <a:pt x="0" y="257608"/>
                  <a:pt x="4421" y="165410"/>
                  <a:pt x="46701" y="106218"/>
                </a:cubicBezTo>
                <a:cubicBezTo>
                  <a:pt x="57140" y="91603"/>
                  <a:pt x="73303" y="81916"/>
                  <a:pt x="84801" y="68118"/>
                </a:cubicBezTo>
                <a:cubicBezTo>
                  <a:pt x="94572" y="56392"/>
                  <a:pt x="97258" y="38108"/>
                  <a:pt x="110201" y="30018"/>
                </a:cubicBezTo>
                <a:cubicBezTo>
                  <a:pt x="132905" y="15828"/>
                  <a:pt x="186401" y="4618"/>
                  <a:pt x="186401" y="4618"/>
                </a:cubicBezTo>
                <a:cubicBezTo>
                  <a:pt x="251056" y="26170"/>
                  <a:pt x="206413" y="0"/>
                  <a:pt x="237201" y="55418"/>
                </a:cubicBezTo>
                <a:cubicBezTo>
                  <a:pt x="252026" y="82103"/>
                  <a:pt x="278348" y="102658"/>
                  <a:pt x="288001" y="131618"/>
                </a:cubicBezTo>
                <a:cubicBezTo>
                  <a:pt x="319081" y="224857"/>
                  <a:pt x="294469" y="188886"/>
                  <a:pt x="351501" y="245918"/>
                </a:cubicBezTo>
                <a:cubicBezTo>
                  <a:pt x="355734" y="258618"/>
                  <a:pt x="360523" y="271146"/>
                  <a:pt x="364201" y="284018"/>
                </a:cubicBezTo>
                <a:cubicBezTo>
                  <a:pt x="368996" y="300801"/>
                  <a:pt x="370025" y="318775"/>
                  <a:pt x="376901" y="334818"/>
                </a:cubicBezTo>
                <a:cubicBezTo>
                  <a:pt x="382914" y="348847"/>
                  <a:pt x="393834" y="360218"/>
                  <a:pt x="402301" y="372918"/>
                </a:cubicBezTo>
                <a:cubicBezTo>
                  <a:pt x="406534" y="389851"/>
                  <a:pt x="411344" y="406651"/>
                  <a:pt x="415001" y="423718"/>
                </a:cubicBezTo>
                <a:cubicBezTo>
                  <a:pt x="424047" y="465931"/>
                  <a:pt x="440401" y="550718"/>
                  <a:pt x="440401" y="550718"/>
                </a:cubicBezTo>
                <a:cubicBezTo>
                  <a:pt x="436168" y="580351"/>
                  <a:pt x="433572" y="610265"/>
                  <a:pt x="427701" y="639618"/>
                </a:cubicBezTo>
                <a:cubicBezTo>
                  <a:pt x="418672" y="684763"/>
                  <a:pt x="412888" y="743331"/>
                  <a:pt x="376901" y="779318"/>
                </a:cubicBezTo>
                <a:cubicBezTo>
                  <a:pt x="366108" y="790111"/>
                  <a:pt x="350527" y="794947"/>
                  <a:pt x="338801" y="804718"/>
                </a:cubicBezTo>
                <a:cubicBezTo>
                  <a:pt x="325003" y="816216"/>
                  <a:pt x="316401" y="834096"/>
                  <a:pt x="300701" y="842818"/>
                </a:cubicBezTo>
                <a:cubicBezTo>
                  <a:pt x="277296" y="855821"/>
                  <a:pt x="224501" y="868218"/>
                  <a:pt x="224501" y="868218"/>
                </a:cubicBezTo>
                <a:cubicBezTo>
                  <a:pt x="199101" y="863985"/>
                  <a:pt x="172071" y="865422"/>
                  <a:pt x="148301" y="855518"/>
                </a:cubicBezTo>
                <a:cubicBezTo>
                  <a:pt x="120122" y="843777"/>
                  <a:pt x="72101" y="804718"/>
                  <a:pt x="72101" y="804718"/>
                </a:cubicBezTo>
                <a:cubicBezTo>
                  <a:pt x="55168" y="779318"/>
                  <a:pt x="18960" y="758955"/>
                  <a:pt x="21301" y="728518"/>
                </a:cubicBezTo>
                <a:cubicBezTo>
                  <a:pt x="25534" y="673485"/>
                  <a:pt x="27155" y="618188"/>
                  <a:pt x="34001" y="563418"/>
                </a:cubicBezTo>
                <a:cubicBezTo>
                  <a:pt x="39321" y="520856"/>
                  <a:pt x="53193" y="525035"/>
                  <a:pt x="72101" y="487218"/>
                </a:cubicBezTo>
                <a:cubicBezTo>
                  <a:pt x="78088" y="475244"/>
                  <a:pt x="80568" y="461818"/>
                  <a:pt x="84801" y="449118"/>
                </a:cubicBezTo>
                <a:cubicBezTo>
                  <a:pt x="80568" y="436418"/>
                  <a:pt x="78088" y="422992"/>
                  <a:pt x="72101" y="411018"/>
                </a:cubicBezTo>
                <a:cubicBezTo>
                  <a:pt x="56080" y="378976"/>
                  <a:pt x="57284" y="362335"/>
                  <a:pt x="46701" y="34751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 30"/>
          <p:cNvSpPr/>
          <p:nvPr/>
        </p:nvSpPr>
        <p:spPr>
          <a:xfrm>
            <a:off x="7315200" y="1676400"/>
            <a:ext cx="261637" cy="372533"/>
          </a:xfrm>
          <a:custGeom>
            <a:avLst/>
            <a:gdLst>
              <a:gd name="connsiteX0" fmla="*/ 2117 w 261637"/>
              <a:gd name="connsiteY0" fmla="*/ 355600 h 372533"/>
              <a:gd name="connsiteX1" fmla="*/ 27517 w 261637"/>
              <a:gd name="connsiteY1" fmla="*/ 241300 h 372533"/>
              <a:gd name="connsiteX2" fmla="*/ 52917 w 261637"/>
              <a:gd name="connsiteY2" fmla="*/ 152400 h 372533"/>
              <a:gd name="connsiteX3" fmla="*/ 103717 w 261637"/>
              <a:gd name="connsiteY3" fmla="*/ 76200 h 372533"/>
              <a:gd name="connsiteX4" fmla="*/ 129117 w 261637"/>
              <a:gd name="connsiteY4" fmla="*/ 0 h 372533"/>
              <a:gd name="connsiteX5" fmla="*/ 167217 w 261637"/>
              <a:gd name="connsiteY5" fmla="*/ 25400 h 372533"/>
              <a:gd name="connsiteX6" fmla="*/ 192617 w 261637"/>
              <a:gd name="connsiteY6" fmla="*/ 101600 h 372533"/>
              <a:gd name="connsiteX7" fmla="*/ 205317 w 261637"/>
              <a:gd name="connsiteY7" fmla="*/ 139700 h 372533"/>
              <a:gd name="connsiteX8" fmla="*/ 230717 w 261637"/>
              <a:gd name="connsiteY8" fmla="*/ 177800 h 372533"/>
              <a:gd name="connsiteX9" fmla="*/ 243417 w 261637"/>
              <a:gd name="connsiteY9" fmla="*/ 241300 h 372533"/>
              <a:gd name="connsiteX10" fmla="*/ 256117 w 261637"/>
              <a:gd name="connsiteY10" fmla="*/ 292100 h 372533"/>
              <a:gd name="connsiteX11" fmla="*/ 154517 w 261637"/>
              <a:gd name="connsiteY11" fmla="*/ 330200 h 372533"/>
              <a:gd name="connsiteX12" fmla="*/ 78317 w 261637"/>
              <a:gd name="connsiteY12" fmla="*/ 355600 h 372533"/>
              <a:gd name="connsiteX13" fmla="*/ 40217 w 261637"/>
              <a:gd name="connsiteY13" fmla="*/ 342900 h 372533"/>
              <a:gd name="connsiteX14" fmla="*/ 2117 w 261637"/>
              <a:gd name="connsiteY14" fmla="*/ 355600 h 372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1637" h="372533">
                <a:moveTo>
                  <a:pt x="2117" y="355600"/>
                </a:moveTo>
                <a:cubicBezTo>
                  <a:pt x="0" y="338667"/>
                  <a:pt x="2505" y="328841"/>
                  <a:pt x="27517" y="241300"/>
                </a:cubicBezTo>
                <a:cubicBezTo>
                  <a:pt x="31386" y="227760"/>
                  <a:pt x="43961" y="168521"/>
                  <a:pt x="52917" y="152400"/>
                </a:cubicBezTo>
                <a:cubicBezTo>
                  <a:pt x="67742" y="125715"/>
                  <a:pt x="94064" y="105160"/>
                  <a:pt x="103717" y="76200"/>
                </a:cubicBezTo>
                <a:lnTo>
                  <a:pt x="129117" y="0"/>
                </a:lnTo>
                <a:cubicBezTo>
                  <a:pt x="141817" y="8467"/>
                  <a:pt x="159127" y="12457"/>
                  <a:pt x="167217" y="25400"/>
                </a:cubicBezTo>
                <a:cubicBezTo>
                  <a:pt x="181407" y="48104"/>
                  <a:pt x="184150" y="76200"/>
                  <a:pt x="192617" y="101600"/>
                </a:cubicBezTo>
                <a:cubicBezTo>
                  <a:pt x="196850" y="114300"/>
                  <a:pt x="197891" y="128561"/>
                  <a:pt x="205317" y="139700"/>
                </a:cubicBezTo>
                <a:lnTo>
                  <a:pt x="230717" y="177800"/>
                </a:lnTo>
                <a:cubicBezTo>
                  <a:pt x="234950" y="198967"/>
                  <a:pt x="238734" y="220228"/>
                  <a:pt x="243417" y="241300"/>
                </a:cubicBezTo>
                <a:cubicBezTo>
                  <a:pt x="247203" y="258339"/>
                  <a:pt x="261637" y="275541"/>
                  <a:pt x="256117" y="292100"/>
                </a:cubicBezTo>
                <a:cubicBezTo>
                  <a:pt x="246540" y="320832"/>
                  <a:pt x="167247" y="326728"/>
                  <a:pt x="154517" y="330200"/>
                </a:cubicBezTo>
                <a:cubicBezTo>
                  <a:pt x="128686" y="337245"/>
                  <a:pt x="78317" y="355600"/>
                  <a:pt x="78317" y="355600"/>
                </a:cubicBezTo>
                <a:cubicBezTo>
                  <a:pt x="65617" y="351367"/>
                  <a:pt x="52191" y="348887"/>
                  <a:pt x="40217" y="342900"/>
                </a:cubicBezTo>
                <a:cubicBezTo>
                  <a:pt x="26565" y="336074"/>
                  <a:pt x="4234" y="372533"/>
                  <a:pt x="2117" y="35560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Arrow Connector 38"/>
          <p:cNvCxnSpPr>
            <a:endCxn id="31" idx="8"/>
          </p:cNvCxnSpPr>
          <p:nvPr/>
        </p:nvCxnSpPr>
        <p:spPr>
          <a:xfrm rot="10800000" flipV="1">
            <a:off x="7545918" y="1524000"/>
            <a:ext cx="531283" cy="33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848600" y="1295400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Adrenal </a:t>
            </a:r>
          </a:p>
          <a:p>
            <a:r>
              <a:rPr lang="en-US" sz="1400" dirty="0" smtClean="0"/>
              <a:t>Gland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10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9" grpId="0" animBg="1"/>
      <p:bldP spid="20" grpId="0" animBg="1"/>
      <p:bldP spid="26" grpId="0"/>
      <p:bldP spid="28" grpId="0" animBg="1"/>
      <p:bldP spid="29" grpId="0"/>
      <p:bldP spid="3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HPA Axis &amp; Alcohol Use</a:t>
            </a:r>
            <a:endParaRPr lang="en-US" dirty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Alcohol use stimulates the HPA Axis</a:t>
            </a:r>
          </a:p>
          <a:p>
            <a:pPr eaLnBrk="1" hangingPunct="1"/>
            <a:r>
              <a:rPr lang="en-US" dirty="0" smtClean="0"/>
              <a:t>Length of stimulation depends on amounts of alcohol consumed or blood alcohol level (BAC)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1027" name="Picture 3" descr="C:\Users\Cortney\AppData\Local\Microsoft\Windows\Temporary Internet Files\Content.IE5\10BI68TZ\MCj023454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114800"/>
            <a:ext cx="2286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0" y="6488668"/>
            <a:ext cx="47411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Hutchison &amp; Spencer, </a:t>
            </a:r>
            <a:r>
              <a:rPr lang="en-US" dirty="0" smtClean="0">
                <a:latin typeface="Trebuchet MS" pitchFamily="34" charset="0"/>
              </a:rPr>
              <a:t>1999 &amp; Microsoft 2007</a:t>
            </a:r>
            <a:endParaRPr lang="en-US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HPA Axis Activation &amp; Genetics </a:t>
            </a:r>
            <a:endParaRPr lang="en-US" dirty="0"/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Blood alcohol levels (BAC) and HPA Axis activation have a strong genetic component</a:t>
            </a:r>
          </a:p>
          <a:p>
            <a:pPr eaLnBrk="1" hangingPunct="1"/>
            <a:r>
              <a:rPr lang="en-US" dirty="0" smtClean="0"/>
              <a:t>Strong evidence exists of a defective gene, not allowing the correct metabolism of alcohol</a:t>
            </a:r>
          </a:p>
          <a:p>
            <a:pPr eaLnBrk="1" hangingPunct="1"/>
            <a:r>
              <a:rPr lang="en-US" dirty="0" smtClean="0"/>
              <a:t>People with this gene have significant high cortisol levels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533400" y="6324600"/>
            <a:ext cx="2979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Hutchison &amp; Spencer,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HPA Axis and Aging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Aging people are more at risk for HPA Axis overstimulation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z="2400" dirty="0" smtClean="0"/>
              <a:t>Why?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Recovery is slower</a:t>
            </a:r>
          </a:p>
          <a:p>
            <a:pPr eaLnBrk="1" hangingPunct="1"/>
            <a:r>
              <a:rPr lang="en-US" sz="2400" dirty="0" smtClean="0"/>
              <a:t>The feedback loop takes longer to get the message back</a:t>
            </a:r>
          </a:p>
          <a:p>
            <a:pPr eaLnBrk="1" hangingPunct="1"/>
            <a:r>
              <a:rPr lang="en-US" sz="2400" dirty="0" smtClean="0"/>
              <a:t>Getting rid of catecholamines takes longer</a:t>
            </a:r>
          </a:p>
          <a:p>
            <a:pPr eaLnBrk="1" hangingPunct="1"/>
            <a:r>
              <a:rPr lang="en-US" sz="2400" dirty="0" smtClean="0"/>
              <a:t>Cortisol levels eventually will cause neuronal death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43012" name="Picture 2" descr="C:\Users\Cortney\AppData\Local\Microsoft\Windows\Temporary Internet Files\Content.IE5\18NO8BY9\MCj043441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267200"/>
            <a:ext cx="162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33400" y="6324600"/>
            <a:ext cx="2979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Hutchison &amp; Spencer,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smtClean="0"/>
              <a:t>Fight or Flight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352800" y="1371600"/>
            <a:ext cx="2209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Norepinephrine/</a:t>
            </a:r>
          </a:p>
          <a:p>
            <a:pPr algn="ctr">
              <a:defRPr/>
            </a:pPr>
            <a:r>
              <a:rPr lang="en-US" dirty="0" smtClean="0"/>
              <a:t>Noradrenaline</a:t>
            </a:r>
            <a:endParaRPr lang="en-US" dirty="0"/>
          </a:p>
          <a:p>
            <a:pPr algn="ctr">
              <a:defRPr/>
            </a:pPr>
            <a:r>
              <a:rPr lang="en-US" dirty="0"/>
              <a:t>Released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2667000"/>
            <a:ext cx="1066800" cy="838200"/>
          </a:xfrm>
          <a:prstGeom prst="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Alpha</a:t>
            </a:r>
          </a:p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19400" y="26670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Alpha</a:t>
            </a:r>
          </a:p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81600" y="27432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Beta</a:t>
            </a:r>
          </a:p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62800" y="27432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Beta</a:t>
            </a:r>
          </a:p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3733800"/>
            <a:ext cx="144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700" dirty="0"/>
              <a:t>Diaphoretic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0292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Increased Blood Pressure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52600" y="40386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Dilated </a:t>
            </a:r>
          </a:p>
          <a:p>
            <a:pPr algn="ctr">
              <a:defRPr/>
            </a:pPr>
            <a:r>
              <a:rPr lang="en-US" dirty="0"/>
              <a:t>Pupils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1400" y="38862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GI Tract </a:t>
            </a:r>
          </a:p>
          <a:p>
            <a:pPr algn="ctr">
              <a:defRPr/>
            </a:pPr>
            <a:r>
              <a:rPr lang="en-US" dirty="0"/>
              <a:t>off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95600" y="50292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Lowers</a:t>
            </a:r>
          </a:p>
          <a:p>
            <a:pPr algn="ctr">
              <a:defRPr/>
            </a:pPr>
            <a:r>
              <a:rPr lang="en-US" dirty="0"/>
              <a:t>Insulin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53000" y="4343400"/>
            <a:ext cx="1447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Increased HR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086600" y="4114800"/>
            <a:ext cx="1600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Increased</a:t>
            </a:r>
          </a:p>
          <a:p>
            <a:pPr algn="ctr">
              <a:defRPr/>
            </a:pPr>
            <a:r>
              <a:rPr lang="en-US" dirty="0"/>
              <a:t>Respirations</a:t>
            </a:r>
          </a:p>
        </p:txBody>
      </p:sp>
      <p:cxnSp>
        <p:nvCxnSpPr>
          <p:cNvPr id="23" name="Straight Arrow Connector 22"/>
          <p:cNvCxnSpPr>
            <a:stCxn id="4" idx="2"/>
          </p:cNvCxnSpPr>
          <p:nvPr/>
        </p:nvCxnSpPr>
        <p:spPr>
          <a:xfrm rot="5400000">
            <a:off x="3600450" y="1885950"/>
            <a:ext cx="533400" cy="1181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2"/>
            <a:endCxn id="9" idx="0"/>
          </p:cNvCxnSpPr>
          <p:nvPr/>
        </p:nvCxnSpPr>
        <p:spPr>
          <a:xfrm rot="5400000">
            <a:off x="2647950" y="857250"/>
            <a:ext cx="457200" cy="3162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2"/>
            <a:endCxn id="13" idx="0"/>
          </p:cNvCxnSpPr>
          <p:nvPr/>
        </p:nvCxnSpPr>
        <p:spPr>
          <a:xfrm rot="16200000" flipH="1">
            <a:off x="4819650" y="1847850"/>
            <a:ext cx="533400" cy="1257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" idx="2"/>
            <a:endCxn id="14" idx="0"/>
          </p:cNvCxnSpPr>
          <p:nvPr/>
        </p:nvCxnSpPr>
        <p:spPr>
          <a:xfrm rot="16200000" flipH="1">
            <a:off x="5810250" y="857250"/>
            <a:ext cx="533400" cy="3238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2"/>
          </p:cNvCxnSpPr>
          <p:nvPr/>
        </p:nvCxnSpPr>
        <p:spPr>
          <a:xfrm rot="5400000">
            <a:off x="876300" y="3390900"/>
            <a:ext cx="3048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2"/>
            <a:endCxn id="16" idx="0"/>
          </p:cNvCxnSpPr>
          <p:nvPr/>
        </p:nvCxnSpPr>
        <p:spPr>
          <a:xfrm rot="16200000" flipH="1">
            <a:off x="590550" y="4210050"/>
            <a:ext cx="1524000" cy="114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17" idx="0"/>
          </p:cNvCxnSpPr>
          <p:nvPr/>
        </p:nvCxnSpPr>
        <p:spPr>
          <a:xfrm rot="16200000" flipH="1">
            <a:off x="1524000" y="3276600"/>
            <a:ext cx="533400" cy="990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2" idx="2"/>
          </p:cNvCxnSpPr>
          <p:nvPr/>
        </p:nvCxnSpPr>
        <p:spPr>
          <a:xfrm rot="16200000" flipH="1">
            <a:off x="2552700" y="4305300"/>
            <a:ext cx="1676400" cy="7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2" idx="2"/>
            <a:endCxn id="18" idx="0"/>
          </p:cNvCxnSpPr>
          <p:nvPr/>
        </p:nvCxnSpPr>
        <p:spPr>
          <a:xfrm rot="16200000" flipH="1">
            <a:off x="3543300" y="3314700"/>
            <a:ext cx="3810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2"/>
            <a:endCxn id="21" idx="0"/>
          </p:cNvCxnSpPr>
          <p:nvPr/>
        </p:nvCxnSpPr>
        <p:spPr>
          <a:xfrm rot="16200000" flipH="1">
            <a:off x="7524750" y="3752850"/>
            <a:ext cx="533400" cy="190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3" idx="2"/>
            <a:endCxn id="20" idx="0"/>
          </p:cNvCxnSpPr>
          <p:nvPr/>
        </p:nvCxnSpPr>
        <p:spPr>
          <a:xfrm rot="5400000">
            <a:off x="5314950" y="3943350"/>
            <a:ext cx="762000" cy="38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 Question #1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1524000"/>
            <a:ext cx="609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patient in acute alcohol withdrawal is experiencing sweats (diaphoresis) and an increase in heart rate (tachycardia). What is causing this?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24384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on the correct answer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39624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Sympathetic Nervous </a:t>
            </a:r>
            <a:r>
              <a:rPr lang="en-US" sz="1200" dirty="0" smtClean="0">
                <a:hlinkClick r:id="rId2" action="ppaction://hlinksldjump"/>
              </a:rPr>
              <a:t>System</a:t>
            </a:r>
            <a:endParaRPr lang="en-US" sz="1200" dirty="0"/>
          </a:p>
        </p:txBody>
      </p:sp>
      <p:sp>
        <p:nvSpPr>
          <p:cNvPr id="7" name="Rectangle 6">
            <a:hlinkClick r:id="rId3" action="ppaction://hlinksldjump" tooltip="Oops, this is a part of the GSR, but does not cause these symptoms of withdrawal!"/>
          </p:cNvPr>
          <p:cNvSpPr/>
          <p:nvPr/>
        </p:nvSpPr>
        <p:spPr>
          <a:xfrm>
            <a:off x="3733800" y="3962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HPA Axis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5486400" y="3962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hlinkClick r:id="rId3" action="ppaction://hlinksldjump" tooltip="Think again! This is is a symptom of withdrawal, but does not explain what is causing diaphoresis and tachycardia."/>
              </a:rPr>
              <a:t>Delirium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Instructions for navigating the tutorial</a:t>
            </a:r>
            <a:endParaRPr lang="en-US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z="2900" dirty="0" smtClean="0"/>
              <a:t>Click on the       to proceed to the next slide </a:t>
            </a:r>
          </a:p>
          <a:p>
            <a:pPr eaLnBrk="1" hangingPunct="1"/>
            <a:r>
              <a:rPr lang="en-US" sz="2900" dirty="0" smtClean="0"/>
              <a:t>Click on the       to go back to the previous slide</a:t>
            </a:r>
          </a:p>
          <a:p>
            <a:pPr eaLnBrk="1" hangingPunct="1"/>
            <a:r>
              <a:rPr lang="en-US" sz="2900" dirty="0" smtClean="0"/>
              <a:t>Click on the      to go to the “sections” slide</a:t>
            </a:r>
          </a:p>
          <a:p>
            <a:pPr eaLnBrk="1" hangingPunct="1"/>
            <a:r>
              <a:rPr lang="en-US" sz="2900" dirty="0" smtClean="0"/>
              <a:t>You will be given opportunities throughout to test your knowledge</a:t>
            </a:r>
          </a:p>
          <a:p>
            <a:pPr eaLnBrk="1" hangingPunct="1">
              <a:buNone/>
            </a:pPr>
            <a:endParaRPr lang="en-US" dirty="0" smtClean="0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3276600" y="1981200"/>
            <a:ext cx="533400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3276600" y="2971800"/>
            <a:ext cx="533400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Action Button: Back or Previous 8">
            <a:hlinkClick r:id="" action="ppaction://hlinkshowjump?jump=nextslide" highlightClick="1"/>
          </p:cNvPr>
          <p:cNvSpPr/>
          <p:nvPr/>
        </p:nvSpPr>
        <p:spPr>
          <a:xfrm>
            <a:off x="7010400" y="6096000"/>
            <a:ext cx="530225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Action Button: Home 9">
            <a:hlinkClick r:id="rId2" action="ppaction://hlinksldjump" highlightClick="1"/>
          </p:cNvPr>
          <p:cNvSpPr/>
          <p:nvPr/>
        </p:nvSpPr>
        <p:spPr>
          <a:xfrm>
            <a:off x="3200400" y="4038600"/>
            <a:ext cx="533400" cy="4328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Nursing Sensitive Outcomes</a:t>
            </a:r>
            <a:endParaRPr lang="en-US" dirty="0"/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Accurate nursing assessment of patients with alcohol dependence can help to eliminate or minimize negative patient outcomes</a:t>
            </a:r>
          </a:p>
          <a:p>
            <a:pPr eaLnBrk="1" hangingPunct="1"/>
            <a:r>
              <a:rPr lang="en-US" dirty="0" smtClean="0"/>
              <a:t>Recognizing/identifying signs/symptoms/behaviors of those at risk for alcohol withdrawal syndrome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6172200"/>
            <a:ext cx="174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McKinley, 2005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Alcohol </a:t>
            </a:r>
            <a:r>
              <a:rPr lang="en-US" dirty="0" smtClean="0"/>
              <a:t>Withdrawal Syndrome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4038600" cy="4525963"/>
          </a:xfrm>
        </p:spPr>
        <p:txBody>
          <a:bodyPr/>
          <a:lstStyle/>
          <a:p>
            <a:r>
              <a:rPr lang="en-US" dirty="0" smtClean="0"/>
              <a:t>Tremors</a:t>
            </a:r>
          </a:p>
          <a:p>
            <a:r>
              <a:rPr lang="en-US" dirty="0" smtClean="0"/>
              <a:t>Sweating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Vomiting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4525963"/>
          </a:xfrm>
        </p:spPr>
        <p:txBody>
          <a:bodyPr/>
          <a:lstStyle/>
          <a:p>
            <a:r>
              <a:rPr lang="en-US" dirty="0" smtClean="0"/>
              <a:t>Agitation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Auditory disturbances</a:t>
            </a:r>
          </a:p>
          <a:p>
            <a:r>
              <a:rPr lang="en-US" dirty="0" smtClean="0"/>
              <a:t>Clouding of </a:t>
            </a:r>
            <a:r>
              <a:rPr lang="en-US" dirty="0" smtClean="0"/>
              <a:t>sensorium</a:t>
            </a:r>
            <a:endParaRPr lang="en-US" dirty="0" smtClean="0"/>
          </a:p>
          <a:p>
            <a:r>
              <a:rPr lang="en-US" dirty="0" smtClean="0"/>
              <a:t>Visual/Tactile disturbances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20040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Autonomic</a:t>
            </a:r>
          </a:p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Hyperactivity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4800600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Neuropsychiatric</a:t>
            </a:r>
          </a:p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Alterations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6324600"/>
            <a:ext cx="174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McKinley, 2005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Withdrawal Syndrome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Signs/symptoms can appear within 24 hours of last drink</a:t>
            </a:r>
          </a:p>
          <a:p>
            <a:r>
              <a:rPr lang="en-US" sz="2800" dirty="0" smtClean="0"/>
              <a:t>Peak of s/s happen as early as 24 hours and stop around 48 hours</a:t>
            </a:r>
          </a:p>
          <a:p>
            <a:r>
              <a:rPr lang="en-US" sz="2800" dirty="0" smtClean="0"/>
              <a:t>Delirium tremens typically occur between 48-72 hours after last drink</a:t>
            </a:r>
          </a:p>
          <a:p>
            <a:r>
              <a:rPr lang="en-US" sz="2800" dirty="0" smtClean="0"/>
              <a:t>Delirium tremens is considered an emergency and can end in death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6324600"/>
            <a:ext cx="174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McKinley, 2005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Kindling</a:t>
            </a:r>
            <a:endParaRPr lang="en-US" dirty="0"/>
          </a:p>
        </p:txBody>
      </p:sp>
      <p:sp>
        <p:nvSpPr>
          <p:cNvPr id="55298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Excessive activation of NMDA increases the chance of seizures</a:t>
            </a:r>
          </a:p>
          <a:p>
            <a:pPr eaLnBrk="1" hangingPunct="1"/>
            <a:r>
              <a:rPr lang="en-US" sz="2000" dirty="0" smtClean="0"/>
              <a:t>Long term exposure to alcohol depresses GABA, making brain more vulnerable to seizures</a:t>
            </a:r>
          </a:p>
          <a:p>
            <a:pPr eaLnBrk="1" hangingPunct="1"/>
            <a:r>
              <a:rPr lang="en-US" sz="2000" dirty="0" smtClean="0"/>
              <a:t>For nurses, the implication would be to assess patient history of withdrawal/detox and treat more aggressively those who are most at risk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48% of inpatient alcoholics who suffered seizures had gone through several detoxifications in their pasts</a:t>
            </a:r>
          </a:p>
          <a:p>
            <a:pPr eaLnBrk="1" hangingPunct="1"/>
            <a:r>
              <a:rPr lang="en-US" sz="2000" dirty="0" smtClean="0"/>
              <a:t>In the same study, 12% of alcoholics who had seizures during detoxification had little to no history of detoxification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6172200"/>
            <a:ext cx="1496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rebuchet MS" pitchFamily="34" charset="0"/>
              </a:rPr>
              <a:t>Becker, 1998</a:t>
            </a:r>
            <a:endParaRPr lang="en-US" dirty="0"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 smtClean="0"/>
              <a:t>Alcohol Withdrawal Assessment Tools</a:t>
            </a:r>
            <a:endParaRPr lang="en-US" sz="3000" dirty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457200" y="2011363"/>
            <a:ext cx="7239000" cy="4846637"/>
          </a:xfrm>
        </p:spPr>
        <p:txBody>
          <a:bodyPr/>
          <a:lstStyle/>
          <a:p>
            <a:pPr eaLnBrk="1" hangingPunct="1"/>
            <a:r>
              <a:rPr lang="en-US" sz="2900" dirty="0" smtClean="0"/>
              <a:t>Clinical Institute Withdrawal Assessment (CIWA)</a:t>
            </a:r>
          </a:p>
          <a:p>
            <a:pPr eaLnBrk="1" hangingPunct="1"/>
            <a:r>
              <a:rPr lang="en-US" sz="2900" dirty="0" smtClean="0"/>
              <a:t>Selective Severity Assessment (SSA)</a:t>
            </a:r>
            <a:r>
              <a:rPr lang="en-US" sz="2900" u="sng" dirty="0" smtClean="0"/>
              <a:t> </a:t>
            </a:r>
          </a:p>
          <a:p>
            <a:pPr eaLnBrk="1" hangingPunct="1"/>
            <a:r>
              <a:rPr lang="en-US" sz="2900" dirty="0" smtClean="0"/>
              <a:t>CAGE questions</a:t>
            </a:r>
          </a:p>
          <a:p>
            <a:pPr eaLnBrk="1" hangingPunct="1"/>
            <a:r>
              <a:rPr lang="en-US" sz="2900" dirty="0" smtClean="0"/>
              <a:t>Alcohol Withdrawal Syndrome Type Indicator</a:t>
            </a:r>
          </a:p>
          <a:p>
            <a:pPr eaLnBrk="1" hangingPunct="1"/>
            <a:r>
              <a:rPr lang="en-US" sz="2900" dirty="0" smtClean="0"/>
              <a:t>Alcohol Use Disorders Identification Test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CIWA</a:t>
            </a:r>
            <a:endParaRPr lang="en-US" dirty="0"/>
          </a:p>
        </p:txBody>
      </p:sp>
      <p:sp>
        <p:nvSpPr>
          <p:cNvPr id="58370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1981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CIWA is a 10 item rating scale that discriminates symptoms of gastric distress, perceptual distortions, cognitive impairment, anxiety, agitation, and headache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Trebuchet MS" pitchFamily="34" charset="0"/>
              </a:rPr>
              <a:t>Ragasis,2004</a:t>
            </a:r>
            <a:endParaRPr lang="en-US" sz="1800" dirty="0" smtClean="0">
              <a:latin typeface="Trebuchet MS" pitchFamily="34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Signs/symptoms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Nausea/Vomiting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Paroxysmal Sweats</a:t>
            </a:r>
            <a:endParaRPr lang="en-US" dirty="0"/>
          </a:p>
        </p:txBody>
      </p:sp>
      <p:sp>
        <p:nvSpPr>
          <p:cNvPr id="59396" name="Content Placeholder 2"/>
          <p:cNvSpPr>
            <a:spLocks noGrp="1"/>
          </p:cNvSpPr>
          <p:nvPr>
            <p:ph sz="quarter" idx="2"/>
          </p:nvPr>
        </p:nvSpPr>
        <p:spPr>
          <a:xfrm>
            <a:off x="2022475" y="290513"/>
            <a:ext cx="6858000" cy="3017837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endParaRPr lang="en-US" dirty="0" smtClean="0"/>
          </a:p>
          <a:p>
            <a:pPr eaLnBrk="1" hangingPunct="1"/>
            <a:r>
              <a:rPr lang="en-US" dirty="0" smtClean="0"/>
              <a:t>0 No Nausea/Vomiting</a:t>
            </a:r>
          </a:p>
          <a:p>
            <a:pPr eaLnBrk="1" hangingPunct="1"/>
            <a:r>
              <a:rPr lang="en-US" dirty="0" smtClean="0"/>
              <a:t>1-3 Mild nausea</a:t>
            </a:r>
          </a:p>
          <a:p>
            <a:pPr eaLnBrk="1" hangingPunct="1"/>
            <a:r>
              <a:rPr lang="en-US" dirty="0" smtClean="0"/>
              <a:t>4-6 Intermittent Nausea with Dry Heaves</a:t>
            </a:r>
          </a:p>
          <a:p>
            <a:pPr eaLnBrk="1" hangingPunct="1"/>
            <a:r>
              <a:rPr lang="en-US" dirty="0" smtClean="0"/>
              <a:t>7-Constant Nausea, Dry Heaves, Vomiting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dirty="0" smtClean="0"/>
          </a:p>
        </p:txBody>
      </p:sp>
      <p:sp>
        <p:nvSpPr>
          <p:cNvPr id="59397" name="Text Placeholder 3"/>
          <p:cNvSpPr>
            <a:spLocks noGrp="1"/>
          </p:cNvSpPr>
          <p:nvPr>
            <p:ph sz="quarter" idx="4"/>
          </p:nvPr>
        </p:nvSpPr>
        <p:spPr>
          <a:xfrm>
            <a:off x="2022475" y="3427413"/>
            <a:ext cx="6858000" cy="3017837"/>
          </a:xfrm>
        </p:spPr>
        <p:txBody>
          <a:bodyPr/>
          <a:lstStyle/>
          <a:p>
            <a:pPr eaLnBrk="1" hangingPunct="1"/>
            <a:r>
              <a:rPr lang="en-US" dirty="0" smtClean="0"/>
              <a:t>0-No sweat visible</a:t>
            </a:r>
          </a:p>
          <a:p>
            <a:pPr eaLnBrk="1" hangingPunct="1"/>
            <a:r>
              <a:rPr lang="en-US" dirty="0" smtClean="0"/>
              <a:t>1-3 Barely Sweating</a:t>
            </a:r>
          </a:p>
          <a:p>
            <a:pPr eaLnBrk="1" hangingPunct="1"/>
            <a:r>
              <a:rPr lang="en-US" dirty="0" smtClean="0"/>
              <a:t>4-6 Beads of Sweat Obvious on Forehead</a:t>
            </a:r>
          </a:p>
          <a:p>
            <a:pPr eaLnBrk="1" hangingPunct="1"/>
            <a:r>
              <a:rPr lang="en-US" dirty="0" smtClean="0"/>
              <a:t>7- Drenching Sweats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Font typeface="Courier New" pitchFamily="49" charset="0"/>
              <a:buChar char="o"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57400" y="6488668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Click here to return to data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Signs/symptoms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Tremors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Anxiety</a:t>
            </a:r>
            <a:endParaRPr lang="en-US" dirty="0"/>
          </a:p>
        </p:txBody>
      </p:sp>
      <p:sp>
        <p:nvSpPr>
          <p:cNvPr id="60420" name="Content Placeholder 2"/>
          <p:cNvSpPr>
            <a:spLocks noGrp="1"/>
          </p:cNvSpPr>
          <p:nvPr>
            <p:ph sz="quarter" idx="2"/>
          </p:nvPr>
        </p:nvSpPr>
        <p:spPr>
          <a:xfrm>
            <a:off x="2022475" y="290513"/>
            <a:ext cx="6858000" cy="3017837"/>
          </a:xfrm>
        </p:spPr>
        <p:txBody>
          <a:bodyPr/>
          <a:lstStyle/>
          <a:p>
            <a:pPr eaLnBrk="1" hangingPunct="1"/>
            <a:r>
              <a:rPr lang="en-US" dirty="0" smtClean="0"/>
              <a:t>0-No tremors</a:t>
            </a:r>
          </a:p>
          <a:p>
            <a:pPr eaLnBrk="1" hangingPunct="1"/>
            <a:r>
              <a:rPr lang="en-US" dirty="0" smtClean="0"/>
              <a:t>1-3 Not visible, but can be felt fingertip to fingertip</a:t>
            </a:r>
          </a:p>
          <a:p>
            <a:pPr eaLnBrk="1" hangingPunct="1"/>
            <a:r>
              <a:rPr lang="en-US" dirty="0" smtClean="0"/>
              <a:t>4- Moderate with arms extended</a:t>
            </a:r>
          </a:p>
          <a:p>
            <a:pPr eaLnBrk="1" hangingPunct="1"/>
            <a:r>
              <a:rPr lang="en-US" dirty="0" smtClean="0"/>
              <a:t>7-severe, even without arms extended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dirty="0" smtClean="0"/>
          </a:p>
        </p:txBody>
      </p:sp>
      <p:sp>
        <p:nvSpPr>
          <p:cNvPr id="60421" name="Content Placeholder 5"/>
          <p:cNvSpPr>
            <a:spLocks noGrp="1"/>
          </p:cNvSpPr>
          <p:nvPr>
            <p:ph sz="quarter" idx="4"/>
          </p:nvPr>
        </p:nvSpPr>
        <p:spPr>
          <a:xfrm>
            <a:off x="2022475" y="3427413"/>
            <a:ext cx="6858000" cy="3017837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“Do you feel nervous?”</a:t>
            </a:r>
          </a:p>
          <a:p>
            <a:pPr eaLnBrk="1" hangingPunct="1"/>
            <a:r>
              <a:rPr lang="en-US" dirty="0" smtClean="0"/>
              <a:t>0-No anxiety/at ease</a:t>
            </a:r>
          </a:p>
          <a:p>
            <a:pPr eaLnBrk="1" hangingPunct="1"/>
            <a:r>
              <a:rPr lang="en-US" dirty="0" smtClean="0"/>
              <a:t>1-3 Mildly anxious</a:t>
            </a:r>
          </a:p>
          <a:p>
            <a:pPr eaLnBrk="1" hangingPunct="1"/>
            <a:r>
              <a:rPr lang="en-US" dirty="0" smtClean="0"/>
              <a:t>4-6 Moderately anxious</a:t>
            </a:r>
          </a:p>
          <a:p>
            <a:pPr eaLnBrk="1" hangingPunct="1"/>
            <a:r>
              <a:rPr lang="en-US" dirty="0" smtClean="0"/>
              <a:t>7-Acute panic, anxiety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6488668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Click here to return to data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Signs/symptoms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Agitation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Headache/Fullness</a:t>
            </a:r>
            <a:endParaRPr lang="en-US" dirty="0"/>
          </a:p>
        </p:txBody>
      </p:sp>
      <p:sp>
        <p:nvSpPr>
          <p:cNvPr id="61444" name="Content Placeholder 2"/>
          <p:cNvSpPr>
            <a:spLocks noGrp="1"/>
          </p:cNvSpPr>
          <p:nvPr>
            <p:ph sz="quarter" idx="2"/>
          </p:nvPr>
        </p:nvSpPr>
        <p:spPr>
          <a:xfrm>
            <a:off x="1981200" y="609600"/>
            <a:ext cx="6858000" cy="271272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0-Normal activity</a:t>
            </a:r>
          </a:p>
          <a:p>
            <a:pPr eaLnBrk="1" hangingPunct="1"/>
            <a:r>
              <a:rPr lang="en-US" sz="2000" dirty="0" smtClean="0"/>
              <a:t>1-3 Somewhat more than usual</a:t>
            </a:r>
          </a:p>
          <a:p>
            <a:pPr eaLnBrk="1" hangingPunct="1"/>
            <a:r>
              <a:rPr lang="en-US" sz="2000" dirty="0" smtClean="0"/>
              <a:t>4-6 Moderately fidgety/restless</a:t>
            </a:r>
          </a:p>
          <a:p>
            <a:pPr eaLnBrk="1" hangingPunct="1"/>
            <a:r>
              <a:rPr lang="en-US" sz="2000" dirty="0" smtClean="0"/>
              <a:t>7-Paces back and forth, thrashing about</a:t>
            </a:r>
          </a:p>
          <a:p>
            <a:pPr eaLnBrk="1" hangingPunct="1"/>
            <a:endParaRPr lang="en-US" sz="2000" dirty="0" smtClean="0"/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>
              <a:buFont typeface="Courier New" pitchFamily="49" charset="0"/>
              <a:buChar char="o"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81200" y="2895600"/>
            <a:ext cx="6858000" cy="301752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eaLnBrk="1" hangingPunct="1"/>
            <a:r>
              <a:rPr lang="en-US" sz="2000" dirty="0" smtClean="0"/>
              <a:t>None</a:t>
            </a:r>
          </a:p>
          <a:p>
            <a:pPr eaLnBrk="1" hangingPunct="1"/>
            <a:r>
              <a:rPr lang="en-US" sz="2000" dirty="0" smtClean="0"/>
              <a:t>1-Very mild</a:t>
            </a:r>
          </a:p>
          <a:p>
            <a:pPr eaLnBrk="1" hangingPunct="1">
              <a:defRPr/>
            </a:pPr>
            <a:r>
              <a:rPr lang="en-US" sz="2000" dirty="0" smtClean="0"/>
              <a:t>2-Mild</a:t>
            </a:r>
          </a:p>
          <a:p>
            <a:pPr eaLnBrk="1" hangingPunct="1">
              <a:defRPr/>
            </a:pPr>
            <a:r>
              <a:rPr lang="en-US" sz="2000" dirty="0" smtClean="0"/>
              <a:t>3-Moderate</a:t>
            </a:r>
          </a:p>
          <a:p>
            <a:pPr eaLnBrk="1" hangingPunct="1">
              <a:defRPr/>
            </a:pPr>
            <a:r>
              <a:rPr lang="en-US" sz="2000" dirty="0" smtClean="0"/>
              <a:t>4-Moderately sever</a:t>
            </a:r>
          </a:p>
          <a:p>
            <a:pPr eaLnBrk="1" hangingPunct="1">
              <a:defRPr/>
            </a:pPr>
            <a:r>
              <a:rPr lang="en-US" sz="2000" dirty="0" smtClean="0"/>
              <a:t>5-Severe</a:t>
            </a:r>
          </a:p>
          <a:p>
            <a:pPr eaLnBrk="1" hangingPunct="1">
              <a:defRPr/>
            </a:pPr>
            <a:r>
              <a:rPr lang="en-US" sz="2000" dirty="0" smtClean="0"/>
              <a:t>6-Very severe</a:t>
            </a:r>
          </a:p>
          <a:p>
            <a:pPr eaLnBrk="1" hangingPunct="1">
              <a:defRPr/>
            </a:pPr>
            <a:r>
              <a:rPr lang="en-US" sz="2000" dirty="0" smtClean="0"/>
              <a:t>7</a:t>
            </a:r>
            <a:r>
              <a:rPr lang="en-US" dirty="0" smtClean="0"/>
              <a:t>-</a:t>
            </a:r>
            <a:r>
              <a:rPr lang="en-US" sz="2000" dirty="0" smtClean="0"/>
              <a:t>Extremely severe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362200" y="4800600"/>
            <a:ext cx="35210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6488668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Click here to return to data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Visual Hallucinations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Does the light appear to be too bright?</a:t>
            </a:r>
          </a:p>
          <a:p>
            <a:pPr>
              <a:buNone/>
            </a:pPr>
            <a:r>
              <a:rPr lang="en-US" sz="2400" dirty="0" smtClean="0"/>
              <a:t>Is the color different?</a:t>
            </a:r>
          </a:p>
          <a:p>
            <a:pPr>
              <a:buNone/>
            </a:pPr>
            <a:r>
              <a:rPr lang="en-US" sz="2400" dirty="0" smtClean="0"/>
              <a:t>Does it hurt your eyes?</a:t>
            </a:r>
          </a:p>
          <a:p>
            <a:pPr>
              <a:buNone/>
            </a:pPr>
            <a:r>
              <a:rPr lang="en-US" sz="2400" dirty="0" smtClean="0"/>
              <a:t>Are you seeing anything that is disturbing to you?</a:t>
            </a:r>
          </a:p>
          <a:p>
            <a:pPr>
              <a:buNone/>
            </a:pPr>
            <a:r>
              <a:rPr lang="en-US" sz="2400" dirty="0" smtClean="0"/>
              <a:t>Are you seeing things you know aren’t there?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/>
              <a:t>0-None</a:t>
            </a:r>
          </a:p>
          <a:p>
            <a:r>
              <a:rPr lang="en-US" sz="2800" dirty="0" smtClean="0"/>
              <a:t>4-Mild sensitivity to light to occasionally seeing things you can’t</a:t>
            </a:r>
          </a:p>
          <a:p>
            <a:r>
              <a:rPr lang="en-US" sz="2800" dirty="0" smtClean="0"/>
              <a:t>7-Constant visual hallucinations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At the end of the tutorial, the learner will be able to..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9698" name="Content Placeholder 7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72000"/>
          </a:xfr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</a:pPr>
            <a:r>
              <a:rPr lang="en-US" sz="2000" dirty="0" smtClean="0"/>
              <a:t>Identify keys components to the pathophysiology of alcohol withdrawal and neurological involvement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dirty="0" smtClean="0"/>
              <a:t>Identify the body’s responses to stress and how the HPA axis relates to aging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dirty="0" smtClean="0"/>
              <a:t>Identify the signs, symptoms, and behaviors of alcohol withdrawal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dirty="0" smtClean="0"/>
              <a:t>Apply learned concepts to a case study involving the care of the patient in alcohol withdrawal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dirty="0" smtClean="0"/>
              <a:t>Identify how genetics and metabolism are related in alcohol abuse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dirty="0" smtClean="0"/>
              <a:t>Identify inflammation and it’s role in comorbidities associated with alcohol abuse  </a:t>
            </a:r>
          </a:p>
          <a:p>
            <a:pPr marL="273050" indent="-273050" eaLnBrk="1" hangingPunct="1">
              <a:lnSpc>
                <a:spcPct val="80000"/>
              </a:lnSpc>
            </a:pPr>
            <a:endParaRPr lang="en-US" sz="2000" dirty="0" smtClean="0"/>
          </a:p>
          <a:p>
            <a:pPr marL="273050" indent="-273050" eaLnBrk="1" hangingPunct="1">
              <a:lnSpc>
                <a:spcPct val="80000"/>
              </a:lnSpc>
            </a:pPr>
            <a:endParaRPr lang="en-US" sz="2600" dirty="0" smtClean="0"/>
          </a:p>
          <a:p>
            <a:pPr marL="273050" indent="-273050" eaLnBrk="1" hangingPunct="1">
              <a:lnSpc>
                <a:spcPct val="80000"/>
              </a:lnSpc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Auditory Hallucinations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Are you aware of sounds around you?</a:t>
            </a:r>
          </a:p>
          <a:p>
            <a:pPr>
              <a:buNone/>
            </a:pPr>
            <a:r>
              <a:rPr lang="en-US" sz="2400" dirty="0" smtClean="0"/>
              <a:t>Are they harsh?</a:t>
            </a:r>
          </a:p>
          <a:p>
            <a:pPr>
              <a:buNone/>
            </a:pPr>
            <a:r>
              <a:rPr lang="en-US" sz="2400" dirty="0" smtClean="0"/>
              <a:t>Do they frighten you?</a:t>
            </a:r>
          </a:p>
          <a:p>
            <a:pPr>
              <a:buNone/>
            </a:pPr>
            <a:r>
              <a:rPr lang="en-US" sz="2400" dirty="0" smtClean="0"/>
              <a:t>Are you hearing anything disturbing?</a:t>
            </a:r>
          </a:p>
          <a:p>
            <a:pPr>
              <a:buNone/>
            </a:pPr>
            <a:r>
              <a:rPr lang="en-US" sz="2400" dirty="0" smtClean="0"/>
              <a:t>Are you hearing things you know aren’t there?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dirty="0" smtClean="0"/>
              <a:t>0-None</a:t>
            </a:r>
          </a:p>
          <a:p>
            <a:r>
              <a:rPr lang="en-US" sz="2200" dirty="0" smtClean="0"/>
              <a:t>2-Very mild harshness of ability to frighten</a:t>
            </a:r>
          </a:p>
          <a:p>
            <a:r>
              <a:rPr lang="en-US" sz="2200" dirty="0" smtClean="0"/>
              <a:t>3-Moderate</a:t>
            </a:r>
          </a:p>
          <a:p>
            <a:r>
              <a:rPr lang="en-US" sz="2200" dirty="0" smtClean="0"/>
              <a:t>4-Moderately severe hallucinations</a:t>
            </a:r>
          </a:p>
          <a:p>
            <a:r>
              <a:rPr lang="en-US" sz="2200" dirty="0" smtClean="0"/>
              <a:t>5-Severe hallucinations</a:t>
            </a:r>
          </a:p>
          <a:p>
            <a:r>
              <a:rPr lang="en-US" sz="2200" dirty="0" smtClean="0"/>
              <a:t>6-Extremely severe hallucinations</a:t>
            </a:r>
          </a:p>
          <a:p>
            <a:r>
              <a:rPr lang="en-US" sz="2200" dirty="0" smtClean="0"/>
              <a:t>7-Continuous hallucinations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Tactile Hallucinations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Do you feel any itching, or pins and needles?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Any numbness or burning?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Do you feel bugs crawling on or under your skin?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2200" dirty="0" smtClean="0"/>
              <a:t>0-None</a:t>
            </a:r>
          </a:p>
          <a:p>
            <a:pPr eaLnBrk="1" hangingPunct="1"/>
            <a:r>
              <a:rPr lang="en-US" sz="2200" dirty="0" smtClean="0"/>
              <a:t>1-Very mild itching</a:t>
            </a:r>
          </a:p>
          <a:p>
            <a:pPr eaLnBrk="1" hangingPunct="1"/>
            <a:r>
              <a:rPr lang="en-US" sz="2200" dirty="0" smtClean="0"/>
              <a:t>2-Mild itching</a:t>
            </a:r>
          </a:p>
          <a:p>
            <a:pPr eaLnBrk="1" hangingPunct="1"/>
            <a:r>
              <a:rPr lang="en-US" sz="2200" dirty="0" smtClean="0"/>
              <a:t>3- Moderate itching</a:t>
            </a:r>
          </a:p>
          <a:p>
            <a:pPr eaLnBrk="1" hangingPunct="1"/>
            <a:r>
              <a:rPr lang="en-US" sz="2200" dirty="0" smtClean="0"/>
              <a:t>4-Moderate hallucinations</a:t>
            </a:r>
          </a:p>
          <a:p>
            <a:pPr eaLnBrk="1" hangingPunct="1"/>
            <a:r>
              <a:rPr lang="en-US" sz="2200" dirty="0" smtClean="0"/>
              <a:t>5-Severe hallucinations</a:t>
            </a:r>
          </a:p>
          <a:p>
            <a:pPr eaLnBrk="1" hangingPunct="1"/>
            <a:r>
              <a:rPr lang="en-US" sz="2200" dirty="0" smtClean="0"/>
              <a:t>6-Extremely severe hallucinations</a:t>
            </a:r>
          </a:p>
          <a:p>
            <a:pPr eaLnBrk="1" hangingPunct="1"/>
            <a:r>
              <a:rPr lang="en-US" sz="2200" dirty="0" smtClean="0"/>
              <a:t>7-Continuous hallucinations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Clouding of Sensorium/Orientation</a:t>
            </a:r>
            <a:endParaRPr lang="en-US" dirty="0"/>
          </a:p>
        </p:txBody>
      </p:sp>
      <p:sp>
        <p:nvSpPr>
          <p:cNvPr id="63490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“ What day is it?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Where are you?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Who am I?”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sz="24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dirty="0" smtClean="0"/>
              <a:t>0-oriented</a:t>
            </a:r>
          </a:p>
          <a:p>
            <a:r>
              <a:rPr lang="en-US" sz="2200" dirty="0" smtClean="0"/>
              <a:t>1-Cannot do serial additions or uncertain of dates</a:t>
            </a:r>
          </a:p>
          <a:p>
            <a:r>
              <a:rPr lang="en-US" sz="2200" dirty="0" smtClean="0"/>
              <a:t>2-Disoriented to date but not by more than 2 days</a:t>
            </a:r>
          </a:p>
          <a:p>
            <a:r>
              <a:rPr lang="en-US" sz="2200" dirty="0" smtClean="0"/>
              <a:t>3-Disoriented for date by more than 2 days</a:t>
            </a:r>
          </a:p>
          <a:p>
            <a:r>
              <a:rPr lang="en-US" sz="2200" dirty="0" smtClean="0"/>
              <a:t>4-Disoriented to time/place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r>
              <a:rPr lang="en-US" cap="none" dirty="0" smtClean="0">
                <a:ln>
                  <a:noFill/>
                </a:ln>
              </a:rPr>
              <a:t>Case Study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Prepare to use your critical thinking skills and assess your patient in alcohol withdrawal!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38916" name="Picture 2" descr="C:\Users\Cortney\AppData\Local\Microsoft\Windows\Temporary Internet Files\Content.IE5\18NO8BY9\MCj042382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657600"/>
            <a:ext cx="20574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en-US" cap="none" dirty="0" smtClean="0">
                <a:ln>
                  <a:noFill/>
                </a:ln>
              </a:rPr>
              <a:t>What is going on?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hlinkClick r:id="rId2" action="ppaction://hlinksldjump"/>
              </a:rPr>
              <a:t>Patient is sweating profusely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hlinkClick r:id="rId3" action="ppaction://hlinksldjump"/>
              </a:rPr>
              <a:t>Exhibits moderate tremors when asked to extend arms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hlinkClick r:id="rId4" action="ppaction://hlinksldjump"/>
              </a:rPr>
              <a:t>Appears to be restless and jittery during assessment 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en-US" sz="21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1800" dirty="0" smtClean="0">
                <a:hlinkClick r:id="rId4" action="ppaction://hlinksldjump"/>
              </a:rPr>
              <a:t>Patient complains of intense headache, a “rubber band” is tight around his head</a:t>
            </a:r>
            <a:endParaRPr lang="en-US" sz="1800" dirty="0" smtClean="0"/>
          </a:p>
          <a:p>
            <a:pPr eaLnBrk="1" hangingPunct="1"/>
            <a:r>
              <a:rPr lang="en-US" sz="1800" dirty="0" smtClean="0">
                <a:hlinkClick r:id="rId3" action="ppaction://hlinksldjump"/>
              </a:rPr>
              <a:t>Patient complains of intense anxiety</a:t>
            </a:r>
            <a:endParaRPr lang="en-US" sz="1800" dirty="0" smtClean="0"/>
          </a:p>
          <a:p>
            <a:pPr eaLnBrk="1" hangingPunct="1"/>
            <a:r>
              <a:rPr lang="en-US" sz="1800" dirty="0" smtClean="0">
                <a:hlinkClick r:id="rId5" action="ppaction://hlinksldjump"/>
              </a:rPr>
              <a:t>Patient denies audio/visual/tactile hallucinations</a:t>
            </a:r>
            <a:endParaRPr lang="en-US" sz="1800" dirty="0" smtClean="0"/>
          </a:p>
          <a:p>
            <a:pPr eaLnBrk="1" hangingPunct="1"/>
            <a:r>
              <a:rPr lang="en-US" sz="1800" dirty="0" smtClean="0">
                <a:hlinkClick r:id="rId6" action="ppaction://hlinksldjump"/>
              </a:rPr>
              <a:t>Patient is alert and oriented to self, place and time</a:t>
            </a:r>
            <a:endParaRPr lang="en-US" sz="1800" dirty="0" smtClean="0"/>
          </a:p>
          <a:p>
            <a:pPr eaLnBrk="1" hangingPunct="1"/>
            <a:r>
              <a:rPr lang="en-US" sz="1800" dirty="0" smtClean="0">
                <a:hlinkClick r:id="rId2" action="ppaction://hlinksldjump"/>
              </a:rPr>
              <a:t>Patient complains of moderate nausea, no vomiting</a:t>
            </a:r>
            <a:endParaRPr lang="en-US" sz="1800" dirty="0" smtClean="0"/>
          </a:p>
          <a:p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1295400"/>
            <a:ext cx="261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Objective Data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1295400"/>
            <a:ext cx="261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Subjective Data</a:t>
            </a:r>
            <a:endParaRPr lang="en-US" dirty="0"/>
          </a:p>
        </p:txBody>
      </p:sp>
      <p:pic>
        <p:nvPicPr>
          <p:cNvPr id="1027" name="Picture 3" descr="C:\Users\Cortney\AppData\Local\Microsoft\Windows\Temporary Internet Files\Content.IE5\G1N0JD21\MC90024097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95400" y="3657600"/>
            <a:ext cx="2362200" cy="2971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09600" y="3200400"/>
            <a:ext cx="381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8" action="ppaction://hlinksldjump"/>
              </a:rPr>
              <a:t>Click here to review the case study!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29000" y="5638800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9" action="ppaction://hlinksldjump"/>
              </a:rPr>
              <a:t>Click here to return to case study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Scores</a:t>
            </a:r>
            <a:endParaRPr lang="en-US" dirty="0"/>
          </a:p>
        </p:txBody>
      </p:sp>
      <p:sp>
        <p:nvSpPr>
          <p:cNvPr id="43013" name="Content Placeholder 4"/>
          <p:cNvSpPr>
            <a:spLocks noGrp="1"/>
          </p:cNvSpPr>
          <p:nvPr>
            <p:ph sz="half" idx="1"/>
          </p:nvPr>
        </p:nvSpPr>
        <p:spPr>
          <a:xfrm>
            <a:off x="457200" y="3124200"/>
            <a:ext cx="4038600" cy="3733800"/>
          </a:xfrm>
        </p:spPr>
        <p:txBody>
          <a:bodyPr/>
          <a:lstStyle/>
          <a:p>
            <a:r>
              <a:rPr lang="en-US" dirty="0" smtClean="0">
                <a:hlinkClick r:id="rId2" action="ppaction://hlinksldjump"/>
              </a:rPr>
              <a:t>Profuse sweating </a:t>
            </a:r>
            <a:r>
              <a:rPr lang="en-US" dirty="0" smtClean="0"/>
              <a:t>4-7</a:t>
            </a:r>
          </a:p>
          <a:p>
            <a:r>
              <a:rPr lang="en-US" dirty="0" smtClean="0">
                <a:hlinkClick r:id="rId3" action="ppaction://hlinksldjump"/>
              </a:rPr>
              <a:t>Moderate tremors </a:t>
            </a:r>
            <a:r>
              <a:rPr lang="en-US" dirty="0" smtClean="0"/>
              <a:t>4</a:t>
            </a:r>
          </a:p>
          <a:p>
            <a:r>
              <a:rPr lang="en-US" dirty="0" smtClean="0">
                <a:hlinkClick r:id="rId4" action="ppaction://hlinksldjump"/>
              </a:rPr>
              <a:t>Moderate agitation</a:t>
            </a:r>
            <a:r>
              <a:rPr lang="en-US" dirty="0" smtClean="0"/>
              <a:t> 4-6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3014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038600" cy="3276600"/>
          </a:xfrm>
        </p:spPr>
        <p:txBody>
          <a:bodyPr/>
          <a:lstStyle/>
          <a:p>
            <a:r>
              <a:rPr lang="en-US" dirty="0" smtClean="0">
                <a:hlinkClick r:id="rId4" action="ppaction://hlinksldjump"/>
              </a:rPr>
              <a:t>Moderate headache </a:t>
            </a:r>
            <a:r>
              <a:rPr lang="en-US" dirty="0" smtClean="0"/>
              <a:t>4-6</a:t>
            </a:r>
          </a:p>
          <a:p>
            <a:r>
              <a:rPr lang="en-US" dirty="0" smtClean="0">
                <a:hlinkClick r:id="rId3" action="ppaction://hlinksldjump"/>
              </a:rPr>
              <a:t>Intense anxiety </a:t>
            </a:r>
            <a:r>
              <a:rPr lang="en-US" dirty="0" smtClean="0"/>
              <a:t>4-6</a:t>
            </a:r>
          </a:p>
          <a:p>
            <a:r>
              <a:rPr lang="en-US" dirty="0" smtClean="0"/>
              <a:t>No hallucinations 0</a:t>
            </a:r>
          </a:p>
          <a:p>
            <a:r>
              <a:rPr lang="en-US" dirty="0" smtClean="0"/>
              <a:t>Oriented 0</a:t>
            </a:r>
          </a:p>
          <a:p>
            <a:r>
              <a:rPr lang="en-US" dirty="0" smtClean="0">
                <a:hlinkClick r:id="rId2" action="ppaction://hlinksldjump"/>
              </a:rPr>
              <a:t>Mild nausea </a:t>
            </a:r>
            <a:r>
              <a:rPr lang="en-US" dirty="0" smtClean="0"/>
              <a:t>1-3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3014369" y="5715000"/>
            <a:ext cx="23262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Score range is 21-32</a:t>
            </a:r>
            <a:endParaRPr lang="en-US" dirty="0"/>
          </a:p>
          <a:p>
            <a:pPr algn="ctr"/>
            <a:r>
              <a:rPr lang="en-US" dirty="0"/>
              <a:t>Now what?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2286000"/>
            <a:ext cx="26123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Objective Data</a:t>
            </a:r>
            <a:endParaRPr lang="en-US" sz="2300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1600200"/>
            <a:ext cx="26123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Subjective Data</a:t>
            </a:r>
            <a:endParaRPr lang="en-US" sz="23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953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individual signs/symptoms to take you to the scores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 for alcohol withdrawal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Benzodiazepines are given, to meet receptors in the brain alcohol is no longer binding to, to prevent hyperexcitibility and seizures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Intravenous fluids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Anti inflammatory medications for the headache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Thiamine (patients often malnourished)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Multivitamin (patients often malnourished)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Folic Acid (patients often malnourished)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000" dirty="0" smtClean="0"/>
              <a:t>Therapeutic relations with patient (support)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Always remember to continue to use the nursing process for outcomes and continued care!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Alcohol Abuse, Genetics, &amp;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60359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The processing of alcohol involves….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/>
              <a:t>Gastrointestinal tract absorption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/>
              <a:t>Alcohol distribution in the body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/>
              <a:t>Liver metabolism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Genetics and Environmental factors influence these processes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324600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NIAAA, 2007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Environmental influences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4846638"/>
          </a:xfrm>
        </p:spPr>
        <p:txBody>
          <a:bodyPr/>
          <a:lstStyle/>
          <a:p>
            <a:pPr eaLnBrk="1" hangingPunct="1"/>
            <a:r>
              <a:rPr lang="en-US" dirty="0" smtClean="0"/>
              <a:t>GI Surgeries</a:t>
            </a:r>
          </a:p>
          <a:p>
            <a:pPr eaLnBrk="1" hangingPunct="1"/>
            <a:r>
              <a:rPr lang="en-US" dirty="0" smtClean="0"/>
              <a:t>Concentration of alcohol in beverage</a:t>
            </a:r>
          </a:p>
          <a:p>
            <a:pPr eaLnBrk="1" hangingPunct="1"/>
            <a:r>
              <a:rPr lang="en-US" dirty="0" smtClean="0"/>
              <a:t>Rate of consumption</a:t>
            </a:r>
          </a:p>
          <a:p>
            <a:pPr eaLnBrk="1" hangingPunct="1"/>
            <a:r>
              <a:rPr lang="en-US" dirty="0" smtClean="0"/>
              <a:t>Presence of food in the stomach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sz="1200" dirty="0" smtClean="0"/>
          </a:p>
          <a:p>
            <a:pPr eaLnBrk="1" hangingPunct="1">
              <a:buFont typeface="Wingdings 2" pitchFamily="18" charset="2"/>
              <a:buNone/>
            </a:pPr>
            <a:endParaRPr lang="en-US" sz="1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Genetic Influences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172200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NIAAA, 2007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en-US" dirty="0" smtClean="0">
                <a:ln>
                  <a:noFill/>
                </a:ln>
                <a:effectLst/>
              </a:rPr>
              <a:t>Sections</a:t>
            </a:r>
            <a:br>
              <a:rPr lang="en-US" dirty="0" smtClean="0">
                <a:ln>
                  <a:noFill/>
                </a:ln>
                <a:effectLst/>
              </a:rPr>
            </a:br>
            <a:r>
              <a:rPr lang="en-US" sz="3200" b="0" dirty="0" smtClean="0">
                <a:ln>
                  <a:noFill/>
                </a:ln>
                <a:effectLst/>
              </a:rPr>
              <a:t>Click on individual sections to jump to that section</a:t>
            </a:r>
            <a:endParaRPr lang="en-US" dirty="0" smtClean="0">
              <a:ln>
                <a:noFill/>
              </a:ln>
              <a:effectLst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>
                <a:hlinkClick r:id="rId2" action="ppaction://hlinksldjump"/>
              </a:rPr>
              <a:t>Case Study (1)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hlinkClick r:id="rId3" action="ppaction://hlinksldjump"/>
              </a:rPr>
              <a:t>Neurological Pathophysiology(2)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hlinkClick r:id="rId4" action="ppaction://hlinksldjump"/>
              </a:rPr>
              <a:t>Hypothalamic-pituitary-adrenal Axis(HPA Axis), “fight or flight”, &amp; Generalized Stress Response(3)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hlinkClick r:id="rId5" action="ppaction://hlinksldjump"/>
              </a:rPr>
              <a:t>Signs &amp; Symptoms of alcohol withdrawal(4)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hlinkClick r:id="rId6" action="ppaction://hlinksldjump"/>
              </a:rPr>
              <a:t>Symptom Management(5)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hlinkClick r:id="rId7" action="ppaction://hlinksldjump"/>
              </a:rPr>
              <a:t>Nursing Interventions(6)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hlinkClick r:id="rId8" action="ppaction://hlinksldjump"/>
              </a:rPr>
              <a:t>Genetics &amp; Metabolism (7)</a:t>
            </a:r>
            <a:endParaRPr lang="en-US" sz="2400" dirty="0" smtClean="0"/>
          </a:p>
          <a:p>
            <a:pPr eaLnBrk="1" hangingPunct="1"/>
            <a:r>
              <a:rPr lang="en-US" sz="2400" dirty="0" smtClean="0">
                <a:hlinkClick r:id="rId9" action="ppaction://hlinksldjump"/>
              </a:rPr>
              <a:t>Alcoholic Liver Disease &amp; Inflammation (8</a:t>
            </a:r>
            <a:r>
              <a:rPr lang="en-US" sz="2400" dirty="0" smtClean="0"/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Genetics and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The amount of alcohol metabolized in the body relies on:</a:t>
            </a:r>
          </a:p>
          <a:p>
            <a:pPr>
              <a:buNone/>
            </a:pPr>
            <a:r>
              <a:rPr lang="en-US" sz="2400" dirty="0" smtClean="0"/>
              <a:t>Liver Size &amp; Body Mass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Genetics have influences on ADH &amp; ALDH and affect how people metabolize alcohol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This can help to explain why certain groups of people have variances in levels of alcohol abuse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400800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NIAAA,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Abuse and Associated Health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Alcoholic Liver Disease (ALD)</a:t>
            </a:r>
          </a:p>
          <a:p>
            <a:r>
              <a:rPr lang="en-US" dirty="0" smtClean="0"/>
              <a:t>Alcoholic Cardiomyopathy</a:t>
            </a:r>
          </a:p>
          <a:p>
            <a:r>
              <a:rPr lang="en-US" dirty="0" smtClean="0"/>
              <a:t>Alcohol Related Dementia</a:t>
            </a:r>
          </a:p>
          <a:p>
            <a:r>
              <a:rPr lang="en-US" dirty="0" smtClean="0"/>
              <a:t>Peripheral Neuropathy</a:t>
            </a:r>
          </a:p>
          <a:p>
            <a:r>
              <a:rPr lang="en-US" dirty="0" smtClean="0"/>
              <a:t>Gastritis</a:t>
            </a:r>
          </a:p>
          <a:p>
            <a:r>
              <a:rPr lang="en-US" dirty="0" smtClean="0"/>
              <a:t>Pancreatitis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68288"/>
            <a:ext cx="8229600" cy="1398587"/>
          </a:xfrm>
        </p:spPr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81000" y="6096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4572000"/>
            <a:ext cx="7173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 term alcohol abuse is leading cause of liver disease in the U.S.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248400"/>
            <a:ext cx="33185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Alcohol, Research, &amp; Health, 2000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Is inflammation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What do you think? Click on a box to find out?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2971800"/>
            <a:ext cx="9144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No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971800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Yes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So, what happens with inflammation in ALD?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" y="20574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Repeated Alcohol Abuse</a:t>
            </a:r>
            <a:endParaRPr lang="en-US" sz="1600" b="1" dirty="0"/>
          </a:p>
        </p:txBody>
      </p:sp>
      <p:sp>
        <p:nvSpPr>
          <p:cNvPr id="10" name="Rectangle 9"/>
          <p:cNvSpPr/>
          <p:nvPr/>
        </p:nvSpPr>
        <p:spPr>
          <a:xfrm>
            <a:off x="5029200" y="20574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hlinkClick r:id="" action="ppaction://noaction" tooltip="TNF, main cytokine released, signals more cytokines in inflammation, but with extensive liver damage, cytokine release is inhibited, leaving the patient immune compromised. "/>
              </a:rPr>
              <a:t>Cytokines</a:t>
            </a:r>
            <a:r>
              <a:rPr lang="en-US" sz="1600" b="1" dirty="0" smtClean="0"/>
              <a:t> Released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2895600" y="2057400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hlinkClick r:id="" action="ppaction://noaction" tooltip="Endotoxins from intestinal tract interact with Kupffer cells from liver, causing cytokines such as (tumor necrosis factor) TNF to react during inflammation."/>
              </a:rPr>
              <a:t>Endotoxins</a:t>
            </a:r>
            <a:r>
              <a:rPr lang="en-US" sz="1600" b="1" dirty="0" smtClean="0"/>
              <a:t> Produced</a:t>
            </a:r>
            <a:endParaRPr lang="en-US" sz="1600" b="1" dirty="0"/>
          </a:p>
        </p:txBody>
      </p:sp>
      <p:sp>
        <p:nvSpPr>
          <p:cNvPr id="12" name="Rectangle 11"/>
          <p:cNvSpPr/>
          <p:nvPr/>
        </p:nvSpPr>
        <p:spPr>
          <a:xfrm>
            <a:off x="5029200" y="35052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Promote Scar Formation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6629400" y="35052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Stimulate More Cytokines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3505200" y="35052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Activate Immune System</a:t>
            </a:r>
            <a:endParaRPr lang="en-US" sz="1600" b="1" dirty="0"/>
          </a:p>
        </p:txBody>
      </p:sp>
      <p:cxnSp>
        <p:nvCxnSpPr>
          <p:cNvPr id="18" name="Straight Arrow Connector 17"/>
          <p:cNvCxnSpPr>
            <a:stCxn id="9" idx="3"/>
          </p:cNvCxnSpPr>
          <p:nvPr/>
        </p:nvCxnSpPr>
        <p:spPr>
          <a:xfrm>
            <a:off x="1905000" y="2514600"/>
            <a:ext cx="990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3"/>
            <a:endCxn id="10" idx="1"/>
          </p:cNvCxnSpPr>
          <p:nvPr/>
        </p:nvCxnSpPr>
        <p:spPr>
          <a:xfrm>
            <a:off x="4267200" y="25146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2"/>
          </p:cNvCxnSpPr>
          <p:nvPr/>
        </p:nvCxnSpPr>
        <p:spPr>
          <a:xfrm rot="5400000">
            <a:off x="4686300" y="2476500"/>
            <a:ext cx="457200" cy="1447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  <a:endCxn id="12" idx="0"/>
          </p:cNvCxnSpPr>
          <p:nvPr/>
        </p:nvCxnSpPr>
        <p:spPr>
          <a:xfrm rot="16200000" flipH="1">
            <a:off x="5391150" y="3219450"/>
            <a:ext cx="533400" cy="38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2"/>
          </p:cNvCxnSpPr>
          <p:nvPr/>
        </p:nvCxnSpPr>
        <p:spPr>
          <a:xfrm rot="16200000" flipH="1">
            <a:off x="6210300" y="2400300"/>
            <a:ext cx="457200" cy="1600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2000" y="44196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Roll mouse over underlined words for more information.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343400" y="4800600"/>
            <a:ext cx="2667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Chronic inflammation from chronic alcohol exposure can cause </a:t>
            </a:r>
            <a:r>
              <a:rPr lang="en-US" sz="1600" b="1" dirty="0" smtClean="0"/>
              <a:t>hepatocyte</a:t>
            </a:r>
            <a:r>
              <a:rPr lang="en-US" sz="1600" b="1" dirty="0" smtClean="0"/>
              <a:t> apoptosis</a:t>
            </a:r>
            <a:endParaRPr lang="en-US" sz="1600" b="1" dirty="0"/>
          </a:p>
        </p:txBody>
      </p:sp>
      <p:cxnSp>
        <p:nvCxnSpPr>
          <p:cNvPr id="20" name="Straight Arrow Connector 19"/>
          <p:cNvCxnSpPr>
            <a:stCxn id="14" idx="2"/>
            <a:endCxn id="17" idx="0"/>
          </p:cNvCxnSpPr>
          <p:nvPr/>
        </p:nvCxnSpPr>
        <p:spPr>
          <a:xfrm rot="16200000" flipH="1">
            <a:off x="4724400" y="3848100"/>
            <a:ext cx="381000" cy="1524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2"/>
            <a:endCxn id="17" idx="0"/>
          </p:cNvCxnSpPr>
          <p:nvPr/>
        </p:nvCxnSpPr>
        <p:spPr>
          <a:xfrm rot="5400000">
            <a:off x="5486400" y="4610100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  <a:endCxn id="17" idx="0"/>
          </p:cNvCxnSpPr>
          <p:nvPr/>
        </p:nvCxnSpPr>
        <p:spPr>
          <a:xfrm rot="5400000">
            <a:off x="6267450" y="3829050"/>
            <a:ext cx="381000" cy="1562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9600" y="6248400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Neuman</a:t>
            </a:r>
            <a:r>
              <a:rPr lang="en-US" dirty="0" smtClean="0"/>
              <a:t>, 2001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if inflammation continues?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numbers of cytokines continue to be activated</a:t>
            </a:r>
          </a:p>
          <a:p>
            <a:r>
              <a:rPr lang="en-US" dirty="0" smtClean="0"/>
              <a:t>Increased scarring occurs</a:t>
            </a:r>
          </a:p>
          <a:p>
            <a:r>
              <a:rPr lang="en-US" dirty="0" smtClean="0"/>
              <a:t>Cell injury increases</a:t>
            </a:r>
          </a:p>
          <a:p>
            <a:r>
              <a:rPr lang="en-US" dirty="0" smtClean="0"/>
              <a:t>Increase in cell death</a:t>
            </a:r>
          </a:p>
          <a:p>
            <a:r>
              <a:rPr lang="en-US" dirty="0" smtClean="0"/>
              <a:t>Compromised organ function</a:t>
            </a:r>
          </a:p>
          <a:p>
            <a:r>
              <a:rPr lang="en-US" dirty="0" smtClean="0"/>
              <a:t>Organ failure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Treating ALD….depends on what is going on.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76400"/>
          <a:ext cx="8229600" cy="3025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057400" y="5181600"/>
            <a:ext cx="4800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Depending on what is happening to the liver, interventions lie in decreasing the inflammation, resting the organ, preventing hepatic encephalopathy, preventing ascites, and abstaining from the stressor (alcohol)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Nursing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One role of the nurse is to provide safe patient care that contributes to ideal patient outcomes. In caring for the patient in alcohol withdrawal these include:</a:t>
            </a:r>
          </a:p>
          <a:p>
            <a:r>
              <a:rPr lang="en-US" sz="1800" dirty="0" smtClean="0"/>
              <a:t>Keeping safety in mind (seizure pads)</a:t>
            </a:r>
          </a:p>
          <a:p>
            <a:r>
              <a:rPr lang="en-US" sz="1800" dirty="0" smtClean="0"/>
              <a:t>Eliminate extraneous stimuli (keep it quiet)</a:t>
            </a:r>
          </a:p>
          <a:p>
            <a:r>
              <a:rPr lang="en-US" sz="1800" dirty="0" smtClean="0"/>
              <a:t>Prevent falls (bed/chair alarms, rounding)</a:t>
            </a:r>
          </a:p>
          <a:p>
            <a:r>
              <a:rPr lang="en-US" sz="1800" dirty="0" smtClean="0"/>
              <a:t>Watching for s/s of bleeding (since the liver might be compromised)</a:t>
            </a:r>
          </a:p>
          <a:p>
            <a:r>
              <a:rPr lang="en-US" sz="1800" dirty="0" smtClean="0"/>
              <a:t>Critical thinking for s/s of other disease processes that might mimic AWS, as to avoid mistreating (medicating for AWS when patient might have a low blood sugar)</a:t>
            </a:r>
          </a:p>
          <a:p>
            <a:r>
              <a:rPr lang="en-US" sz="1800" dirty="0" smtClean="0"/>
              <a:t>Monitor all values related to liver function (coagulation, enzymes, etc.)</a:t>
            </a:r>
            <a:endParaRPr lang="en-US" sz="1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can you do as a nurse?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healing through nursing/medical interventions</a:t>
            </a:r>
          </a:p>
          <a:p>
            <a:r>
              <a:rPr lang="en-US" dirty="0" smtClean="0"/>
              <a:t>Be familiar with the pathophysiology of what is going on with the patient</a:t>
            </a:r>
          </a:p>
          <a:p>
            <a:r>
              <a:rPr lang="en-US" dirty="0" smtClean="0"/>
              <a:t>Look at the “whole” picture</a:t>
            </a:r>
          </a:p>
          <a:p>
            <a:r>
              <a:rPr lang="en-US" dirty="0" smtClean="0"/>
              <a:t>Advocate for the patient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>
              <a:buNone/>
            </a:pPr>
            <a:r>
              <a:rPr lang="en-US" sz="1400" dirty="0" smtClean="0"/>
              <a:t>Animated images not otherwise specified, Microsoft  Clip Art, (2009), obtained at http://office.microsoft.com/en-us/clipart/default.aspx</a:t>
            </a:r>
          </a:p>
          <a:p>
            <a:pPr indent="-457200">
              <a:buNone/>
            </a:pPr>
            <a:r>
              <a:rPr lang="en-US" sz="1400" dirty="0" smtClean="0"/>
              <a:t>Axen, D., Koranda, A., &amp;  McKay, A., (2004). </a:t>
            </a:r>
            <a:r>
              <a:rPr lang="en-US" sz="1400" i="1" dirty="0" smtClean="0"/>
              <a:t>Using a Symptom-Triggered Approach to Manage Patients in Acute Alcohol Withdrawal. </a:t>
            </a:r>
            <a:r>
              <a:rPr lang="en-US" sz="1400" dirty="0" smtClean="0"/>
              <a:t>Medsurg Nursing, February 2004, (13)1. </a:t>
            </a:r>
          </a:p>
          <a:p>
            <a:pPr indent="-457200">
              <a:buNone/>
            </a:pPr>
            <a:r>
              <a:rPr lang="en-US" sz="1400" dirty="0" smtClean="0"/>
              <a:t>Author unknown., </a:t>
            </a:r>
            <a:r>
              <a:rPr lang="en-US" sz="1400" i="1" dirty="0" smtClean="0"/>
              <a:t>Medical Consequences of Alcohol Abuse. </a:t>
            </a:r>
            <a:r>
              <a:rPr lang="en-US" sz="1400" dirty="0" smtClean="0"/>
              <a:t>(2000). Alcohol Research &amp; Health., Vol. 24, No. 1.</a:t>
            </a:r>
          </a:p>
          <a:p>
            <a:pPr indent="-457200">
              <a:buNone/>
            </a:pPr>
            <a:r>
              <a:rPr lang="en-US" sz="1400" dirty="0" smtClean="0"/>
              <a:t>Becker, H.C., </a:t>
            </a:r>
            <a:r>
              <a:rPr lang="en-US" sz="1400" i="1" dirty="0" smtClean="0"/>
              <a:t>Kindling in Alcohol Withdrawal. </a:t>
            </a:r>
            <a:r>
              <a:rPr lang="en-US" sz="1400" dirty="0" smtClean="0"/>
              <a:t>(1998). Alcohol Health &amp; Research World. Vol. 22, No. 1.</a:t>
            </a:r>
          </a:p>
          <a:p>
            <a:pPr indent="-457200">
              <a:buNone/>
            </a:pPr>
            <a:r>
              <a:rPr lang="en-US" sz="1400" dirty="0" smtClean="0"/>
              <a:t>Hutchison, K.E. &amp; Spencer, R.L., </a:t>
            </a:r>
            <a:r>
              <a:rPr lang="en-US" sz="1400" i="1" dirty="0" smtClean="0"/>
              <a:t>Alcohol, Aging, and the Stress Response.</a:t>
            </a:r>
            <a:r>
              <a:rPr lang="en-US" sz="1400" dirty="0" smtClean="0"/>
              <a:t> (1999). Alcohol Research &amp; Health. Vol. 23, No. 4. </a:t>
            </a:r>
            <a:endParaRPr lang="en-US" sz="1400" dirty="0" smtClean="0"/>
          </a:p>
          <a:p>
            <a:pPr indent="-457200">
              <a:buNone/>
            </a:pPr>
            <a:r>
              <a:rPr lang="en-US" sz="1400" dirty="0" smtClean="0"/>
              <a:t>Lovinger</a:t>
            </a:r>
            <a:r>
              <a:rPr lang="en-US" sz="1400" dirty="0" smtClean="0"/>
              <a:t>, D.M., </a:t>
            </a:r>
            <a:r>
              <a:rPr lang="en-US" sz="1400" i="1" dirty="0" smtClean="0"/>
              <a:t>Communication Networks in the Brain: Neurons, Receptors, Neurotransmitters, and Alcohol.</a:t>
            </a:r>
            <a:r>
              <a:rPr lang="en-US" sz="1400" dirty="0" smtClean="0"/>
              <a:t>(2008). Alcohol Research &amp; Health. Vol. 31 No. 3. Retrieved on the world wide web on March 31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, 2009 at </a:t>
            </a:r>
            <a:r>
              <a:rPr lang="en-US" sz="1400" dirty="0" smtClean="0">
                <a:hlinkClick r:id="rId2"/>
              </a:rPr>
              <a:t>http://pubs.niaaa.nih.gov/publications/arh313/196-214.htm</a:t>
            </a:r>
            <a:r>
              <a:rPr lang="en-US" sz="1400" dirty="0" smtClean="0"/>
              <a:t>. </a:t>
            </a:r>
          </a:p>
          <a:p>
            <a:pPr indent="-457200"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31 year old male, admitted to your unit for alcohol detox, states he had his last drink over 24 hours ago, and exhibits the following signs and symptoms-</a:t>
            </a:r>
          </a:p>
          <a:p>
            <a:pPr eaLnBrk="1" hangingPunct="1"/>
            <a:r>
              <a:rPr lang="en-US" dirty="0" smtClean="0"/>
              <a:t>Complains of nausea but no vomiting</a:t>
            </a:r>
          </a:p>
          <a:p>
            <a:pPr eaLnBrk="1" hangingPunct="1"/>
            <a:r>
              <a:rPr lang="en-US" dirty="0" smtClean="0"/>
              <a:t>Tremulousness</a:t>
            </a:r>
          </a:p>
          <a:p>
            <a:pPr eaLnBrk="1" hangingPunct="1"/>
            <a:r>
              <a:rPr lang="en-US" dirty="0" smtClean="0"/>
              <a:t>States he has a tight “rubber band” feeling around his head</a:t>
            </a:r>
          </a:p>
          <a:p>
            <a:pPr eaLnBrk="1" hangingPunct="1"/>
            <a:r>
              <a:rPr lang="en-US" dirty="0" smtClean="0"/>
              <a:t>Profuse sweating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95800" y="5943600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Click </a:t>
            </a:r>
            <a:r>
              <a:rPr lang="en-US" sz="1000" dirty="0" smtClean="0">
                <a:hlinkClick r:id="rId2" action="ppaction://hlinksldjump"/>
              </a:rPr>
              <a:t>here</a:t>
            </a:r>
            <a:r>
              <a:rPr lang="en-US" sz="1000" dirty="0" smtClean="0"/>
              <a:t> to return to data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400" dirty="0" smtClean="0"/>
              <a:t>McKinley, M.G., (2005). </a:t>
            </a:r>
            <a:r>
              <a:rPr lang="en-US" sz="1400" i="1" dirty="0" smtClean="0"/>
              <a:t>Alcohol Withdrawal Syndrome: Overlooked and Mis</a:t>
            </a:r>
            <a:r>
              <a:rPr lang="en-US" sz="1400" i="1" dirty="0" smtClean="0"/>
              <a:t>managed? </a:t>
            </a:r>
            <a:r>
              <a:rPr lang="en-US" sz="1400" dirty="0" smtClean="0"/>
              <a:t>Critical Care Nurse. Vol. 25, No. 3.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National </a:t>
            </a:r>
            <a:r>
              <a:rPr lang="en-US" sz="1400" dirty="0" smtClean="0"/>
              <a:t>Institute on Alcohol Abuse and Alcoholism., (2007). </a:t>
            </a:r>
            <a:r>
              <a:rPr lang="en-US" sz="1400" i="1" dirty="0" smtClean="0"/>
              <a:t>Alcohol Metabolism: An Update. </a:t>
            </a:r>
            <a:r>
              <a:rPr lang="en-US" sz="1400" dirty="0" smtClean="0"/>
              <a:t>Retrieved on the world wide web on April 16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 2009 at http://pub.niaaa.nih.gov/publications/AA72/AA72.htm</a:t>
            </a:r>
          </a:p>
          <a:p>
            <a:pPr>
              <a:buNone/>
            </a:pPr>
            <a:r>
              <a:rPr lang="en-US" sz="1400" dirty="0" smtClean="0"/>
              <a:t>National Institute on Alcohol Abuse and Alcoholism, 2009, Permission obtained for use of pictures/graphics. </a:t>
            </a:r>
          </a:p>
          <a:p>
            <a:pPr>
              <a:buNone/>
            </a:pPr>
            <a:r>
              <a:rPr lang="en-US" sz="1400" dirty="0" smtClean="0"/>
              <a:t>Neuman</a:t>
            </a:r>
            <a:r>
              <a:rPr lang="en-US" sz="1400" dirty="0" smtClean="0"/>
              <a:t>, M. G., (2001). </a:t>
            </a:r>
            <a:r>
              <a:rPr lang="en-US" sz="1400" i="1" dirty="0" smtClean="0"/>
              <a:t>Cytokines-Central Factors in Alcohol Liver Disease. </a:t>
            </a:r>
            <a:r>
              <a:rPr lang="en-US" sz="1400" dirty="0" smtClean="0"/>
              <a:t>Retrieved on the world wide web on May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, 2010 at http://pubs.niaaa.nih.gov/publications.arh27-4/307-316.htm.</a:t>
            </a:r>
          </a:p>
          <a:p>
            <a:pPr>
              <a:buNone/>
            </a:pPr>
            <a:r>
              <a:rPr lang="en-US" sz="1400" dirty="0" smtClean="0"/>
              <a:t>Ragaisis K.M., (2004). </a:t>
            </a:r>
            <a:r>
              <a:rPr lang="en-US" sz="1400" i="1" dirty="0" smtClean="0"/>
              <a:t>Alcohol Screening in the Acute Care Hospital. </a:t>
            </a:r>
            <a:r>
              <a:rPr lang="en-US" sz="1400" dirty="0" smtClean="0"/>
              <a:t>Journal of Addictions Nursing, 15:     171-175. </a:t>
            </a:r>
          </a:p>
          <a:p>
            <a:pPr>
              <a:buNone/>
            </a:pPr>
            <a:r>
              <a:rPr lang="en-US" sz="1400" dirty="0" smtClean="0"/>
              <a:t>Saitz, R., (1998). </a:t>
            </a:r>
            <a:r>
              <a:rPr lang="en-US" sz="1400" i="1" dirty="0" smtClean="0"/>
              <a:t>Introduction to Alcohol Withdrawal. </a:t>
            </a:r>
            <a:r>
              <a:rPr lang="en-US" sz="1400" dirty="0" smtClean="0"/>
              <a:t>Alcohol Health &amp; Research World. Vol. 22, No. 1.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Correct!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have seen in previous slides, the sympathetic nervous (SNS) system, part of the GSR, is responsible for many signs and symptoms of alcohol withdrawal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 action="ppaction://hlinksldjump"/>
              </a:rPr>
              <a:t>Click here to return to the tutorial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Think Again!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Without inflammation , injuries would not be localized and the immune system would not be able to do its job, preventing healing and further infections. </a:t>
            </a:r>
            <a:endParaRPr lang="en-US" dirty="0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914400" y="5105400"/>
            <a:ext cx="430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here to return to inflammation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Correct!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When the body has an “injury”, inflammation occurs, attempts to localize the injury, and calls the immune system to work as a team to heal the injury and prevent further spread or damage. </a:t>
            </a:r>
            <a:endParaRPr lang="en-US" dirty="0"/>
          </a:p>
        </p:txBody>
      </p:sp>
      <p:pic>
        <p:nvPicPr>
          <p:cNvPr id="1029" name="Picture 5" descr="D:\Profiles\vhamiwmunsc\Local Settings\Temporary Internet Files\Content.IE5\VV77U84J\MC9000451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419600"/>
            <a:ext cx="2004365" cy="1741018"/>
          </a:xfrm>
          <a:prstGeom prst="rect">
            <a:avLst/>
          </a:prstGeom>
          <a:noFill/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0" y="4876800"/>
            <a:ext cx="430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here to return to inflammation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Case Study Continued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Feels intense anxiety</a:t>
            </a:r>
          </a:p>
          <a:p>
            <a:pPr eaLnBrk="1" hangingPunct="1"/>
            <a:r>
              <a:rPr lang="en-US" dirty="0" smtClean="0"/>
              <a:t>Denies hallucinations</a:t>
            </a:r>
          </a:p>
          <a:p>
            <a:pPr eaLnBrk="1" hangingPunct="1"/>
            <a:r>
              <a:rPr lang="en-US" dirty="0" smtClean="0"/>
              <a:t>Denies agitation</a:t>
            </a:r>
          </a:p>
          <a:p>
            <a:pPr eaLnBrk="1" hangingPunct="1"/>
            <a:r>
              <a:rPr lang="en-US" dirty="0" smtClean="0"/>
              <a:t>Knows the current place and time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We will come back to this case study later in the tutorial</a:t>
            </a:r>
          </a:p>
        </p:txBody>
      </p:sp>
      <p:sp>
        <p:nvSpPr>
          <p:cNvPr id="4" name="Rectangle 3"/>
          <p:cNvSpPr/>
          <p:nvPr/>
        </p:nvSpPr>
        <p:spPr>
          <a:xfrm>
            <a:off x="7543800" y="3505200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hlinkClick r:id="rId2" action="ppaction://hlinksldjump"/>
              </a:rPr>
              <a:t>Click</a:t>
            </a:r>
            <a:r>
              <a:rPr lang="en-US" sz="1000" dirty="0" smtClean="0"/>
              <a:t> </a:t>
            </a:r>
            <a:r>
              <a:rPr lang="en-US" sz="1000" dirty="0" smtClean="0">
                <a:hlinkClick r:id="rId2" action="ppaction://hlinksldjump"/>
              </a:rPr>
              <a:t>here</a:t>
            </a:r>
            <a:r>
              <a:rPr lang="en-US" sz="1000" dirty="0" smtClean="0"/>
              <a:t> to return to data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Brain Communication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Neurons- nerve cells that communicate to each other using electrical and chemical signals (neurotransmitters)</a:t>
            </a:r>
          </a:p>
          <a:p>
            <a:pPr eaLnBrk="1" hangingPunct="1"/>
            <a:r>
              <a:rPr lang="en-US" sz="2800" dirty="0" smtClean="0"/>
              <a:t>Synapse- giving and receiving ends where neurotransmitters are transported from one neuron to the next</a:t>
            </a:r>
          </a:p>
          <a:p>
            <a:pPr eaLnBrk="1" hangingPunct="1"/>
            <a:r>
              <a:rPr lang="en-US" sz="2800" dirty="0" smtClean="0"/>
              <a:t>Presynaptic neurons release neurotransmitters to receptors on the postsynaptic neuron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6324600"/>
            <a:ext cx="167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Lovinger,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Neurotransmitters: The Heavy Hitters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b="1" i="1" dirty="0" smtClean="0"/>
              <a:t>gamma</a:t>
            </a:r>
            <a:r>
              <a:rPr lang="en-US" b="1" dirty="0" smtClean="0"/>
              <a:t>-Aminobutyric acid (GABA)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b="1" dirty="0" smtClean="0"/>
              <a:t>Glutamate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4" name="Picture 2" descr="C:\Users\Cortney\AppData\Local\Microsoft\Windows\Temporary Internet Files\Content.IE5\10BI68TZ\MCj043246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590800"/>
            <a:ext cx="18383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ortney\AppData\Local\Microsoft\Windows\Temporary Internet Files\Content.IE5\XBTBZ3XS\MCj04324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00600"/>
            <a:ext cx="18954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3962400" y="2590800"/>
            <a:ext cx="7620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dirty="0">
                <a:latin typeface="Bernard MT Condensed" pitchFamily="18" charset="0"/>
              </a:rPr>
              <a:t>GABA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200" y="4876800"/>
            <a:ext cx="10406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>
                <a:latin typeface="Bernard MT Condensed" pitchFamily="18" charset="0"/>
              </a:rPr>
              <a:t>  Glutamate</a:t>
            </a:r>
            <a:endParaRPr lang="en-US" sz="1500" dirty="0">
              <a:latin typeface="Bernard MT Condense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632460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Microsoft,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       GABA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pPr eaLnBrk="1" hangingPunct="1"/>
            <a:r>
              <a:rPr lang="en-US" sz="1800" b="1" dirty="0" smtClean="0"/>
              <a:t>Main inhibitory neurotransmitter in the human body</a:t>
            </a:r>
          </a:p>
          <a:p>
            <a:pPr eaLnBrk="1" hangingPunct="1"/>
            <a:r>
              <a:rPr lang="en-US" sz="1800" b="1" dirty="0" smtClean="0"/>
              <a:t>Found in all areas of the brain</a:t>
            </a:r>
          </a:p>
          <a:p>
            <a:pPr eaLnBrk="1" hangingPunct="1"/>
            <a:r>
              <a:rPr lang="en-US" sz="1800" b="1" dirty="0" smtClean="0"/>
              <a:t>Regulates neuronal excitability throughout the body</a:t>
            </a:r>
          </a:p>
          <a:p>
            <a:pPr eaLnBrk="1" hangingPunct="1"/>
            <a:r>
              <a:rPr lang="en-US" sz="1800" b="1" dirty="0" smtClean="0"/>
              <a:t>Binds to GABA receptors in the presynaptic and postsynaptic phases of transmission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eaLnBrk="1" hangingPunct="1"/>
            <a:r>
              <a:rPr lang="en-US" sz="1800" b="1" dirty="0" smtClean="0"/>
              <a:t>Alcohol enhances GABA by increasing the inhibitory effects (sedative effect)</a:t>
            </a:r>
          </a:p>
          <a:p>
            <a:pPr eaLnBrk="1" hangingPunct="1"/>
            <a:r>
              <a:rPr lang="en-US" sz="1800" b="1" dirty="0" smtClean="0"/>
              <a:t>Current drugs in the benzodiazepine and barbiturate families can replace alcohol in the brain for successful and non life threatening alcohol withdrawal treatment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533400" y="6324600"/>
            <a:ext cx="1822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+mj-lt"/>
              </a:rPr>
              <a:t>Lovinger</a:t>
            </a:r>
            <a:r>
              <a:rPr lang="en-US" b="1" dirty="0">
                <a:latin typeface="Trebuchet MS" pitchFamily="34" charset="0"/>
              </a:rPr>
              <a:t>,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FFFFFF"/>
      </a:hlink>
      <a:folHlink>
        <a:srgbClr val="FFFFF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3054</TotalTime>
  <Words>2673</Words>
  <Application>Microsoft Office PowerPoint</Application>
  <PresentationFormat>On-screen Show (4:3)</PresentationFormat>
  <Paragraphs>450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Verve</vt:lpstr>
      <vt:lpstr>Custom Design</vt:lpstr>
      <vt:lpstr>Caring for the patient in Alcohol Withdrawal</vt:lpstr>
      <vt:lpstr>Instructions for navigating the tutorial</vt:lpstr>
      <vt:lpstr>At the end of the tutorial, the learner will be able to..</vt:lpstr>
      <vt:lpstr>Sections Click on individual sections to jump to that section</vt:lpstr>
      <vt:lpstr>Case Study</vt:lpstr>
      <vt:lpstr>Case Study Continued</vt:lpstr>
      <vt:lpstr>Brain Communication</vt:lpstr>
      <vt:lpstr>Neurotransmitters: The Heavy Hitters</vt:lpstr>
      <vt:lpstr>        GABA</vt:lpstr>
      <vt:lpstr>Neurotransmitter binding</vt:lpstr>
      <vt:lpstr>     glutamate</vt:lpstr>
      <vt:lpstr>Neurotransmitter Basics: a quick review</vt:lpstr>
      <vt:lpstr>Hypothalamic-Pituitary-Adrenal (HPA) Axis</vt:lpstr>
      <vt:lpstr>Hypothalamic-Pituitary-Adrenal (HPA) Axis</vt:lpstr>
      <vt:lpstr>HPA Axis &amp; Alcohol Use</vt:lpstr>
      <vt:lpstr>HPA Axis Activation &amp; Genetics </vt:lpstr>
      <vt:lpstr>HPA Axis and Aging</vt:lpstr>
      <vt:lpstr>Fight or Flight</vt:lpstr>
      <vt:lpstr>Case Question #1</vt:lpstr>
      <vt:lpstr>Nursing Sensitive Outcomes</vt:lpstr>
      <vt:lpstr>Alcohol Withdrawal Syndrome </vt:lpstr>
      <vt:lpstr>Alcohol Withdrawal Syndrome</vt:lpstr>
      <vt:lpstr>Kindling</vt:lpstr>
      <vt:lpstr>Alcohol Withdrawal Assessment Tools</vt:lpstr>
      <vt:lpstr>CIWA</vt:lpstr>
      <vt:lpstr>Signs/symptoms</vt:lpstr>
      <vt:lpstr>Signs/symptoms</vt:lpstr>
      <vt:lpstr>Signs/symptoms</vt:lpstr>
      <vt:lpstr>Visual Hallucinations</vt:lpstr>
      <vt:lpstr>Auditory Hallucinations</vt:lpstr>
      <vt:lpstr>Tactile Hallucinations</vt:lpstr>
      <vt:lpstr>Clouding of Sensorium/Orientation</vt:lpstr>
      <vt:lpstr>Case Study</vt:lpstr>
      <vt:lpstr>What is going on?</vt:lpstr>
      <vt:lpstr>Scores</vt:lpstr>
      <vt:lpstr>Treatment for alcohol withdrawal</vt:lpstr>
      <vt:lpstr>Alcohol Abuse, Genetics, &amp; Metabolism</vt:lpstr>
      <vt:lpstr>Environmental influences</vt:lpstr>
      <vt:lpstr>Genetic Influences</vt:lpstr>
      <vt:lpstr>Genetics and Metabolism</vt:lpstr>
      <vt:lpstr>Alcohol Abuse and Associated Health Conditions</vt:lpstr>
      <vt:lpstr>Slide 42</vt:lpstr>
      <vt:lpstr>Is inflammation important?</vt:lpstr>
      <vt:lpstr>So, what happens with inflammation in ALD?</vt:lpstr>
      <vt:lpstr>What if inflammation continues?</vt:lpstr>
      <vt:lpstr>Treating ALD….depends on what is going on.</vt:lpstr>
      <vt:lpstr>Nursing Considerations</vt:lpstr>
      <vt:lpstr>What can you do as a nurse?</vt:lpstr>
      <vt:lpstr>References</vt:lpstr>
      <vt:lpstr>References</vt:lpstr>
      <vt:lpstr>Correct!</vt:lpstr>
      <vt:lpstr>Think Again!</vt:lpstr>
      <vt:lpstr>Correct!</vt:lpstr>
    </vt:vector>
  </TitlesOfParts>
  <Company>Alverno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Caring for the patient in Alcohol Withdrawal</dc:title>
  <dc:creator>xpadmin</dc:creator>
  <cp:lastModifiedBy>Cortney</cp:lastModifiedBy>
  <cp:revision>185</cp:revision>
  <dcterms:created xsi:type="dcterms:W3CDTF">2010-03-13T03:25:45Z</dcterms:created>
  <dcterms:modified xsi:type="dcterms:W3CDTF">2010-05-10T17:16:50Z</dcterms:modified>
</cp:coreProperties>
</file>